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6" r:id="rId2"/>
    <p:sldId id="262" r:id="rId3"/>
    <p:sldId id="293" r:id="rId4"/>
    <p:sldId id="294" r:id="rId5"/>
    <p:sldId id="295" r:id="rId6"/>
    <p:sldId id="322" r:id="rId7"/>
    <p:sldId id="323" r:id="rId8"/>
    <p:sldId id="324" r:id="rId9"/>
    <p:sldId id="326" r:id="rId10"/>
    <p:sldId id="327" r:id="rId11"/>
    <p:sldId id="329" r:id="rId12"/>
    <p:sldId id="338" r:id="rId13"/>
    <p:sldId id="339" r:id="rId14"/>
    <p:sldId id="341" r:id="rId15"/>
    <p:sldId id="325" r:id="rId16"/>
    <p:sldId id="340" r:id="rId17"/>
    <p:sldId id="330" r:id="rId18"/>
    <p:sldId id="331" r:id="rId19"/>
    <p:sldId id="373" r:id="rId20"/>
    <p:sldId id="374" r:id="rId21"/>
    <p:sldId id="375" r:id="rId22"/>
    <p:sldId id="332" r:id="rId23"/>
    <p:sldId id="333" r:id="rId24"/>
    <p:sldId id="334" r:id="rId25"/>
    <p:sldId id="335" r:id="rId26"/>
    <p:sldId id="328" r:id="rId27"/>
    <p:sldId id="342" r:id="rId28"/>
    <p:sldId id="343" r:id="rId29"/>
    <p:sldId id="344" r:id="rId30"/>
    <p:sldId id="345" r:id="rId31"/>
    <p:sldId id="346" r:id="rId32"/>
    <p:sldId id="347" r:id="rId33"/>
    <p:sldId id="348" r:id="rId34"/>
    <p:sldId id="349" r:id="rId35"/>
    <p:sldId id="350" r:id="rId36"/>
    <p:sldId id="351" r:id="rId37"/>
    <p:sldId id="352" r:id="rId38"/>
    <p:sldId id="353" r:id="rId39"/>
    <p:sldId id="354" r:id="rId40"/>
    <p:sldId id="358" r:id="rId41"/>
    <p:sldId id="359" r:id="rId42"/>
    <p:sldId id="360" r:id="rId43"/>
    <p:sldId id="361" r:id="rId44"/>
    <p:sldId id="355" r:id="rId45"/>
    <p:sldId id="356" r:id="rId46"/>
    <p:sldId id="357" r:id="rId47"/>
    <p:sldId id="362" r:id="rId48"/>
    <p:sldId id="363" r:id="rId49"/>
    <p:sldId id="364" r:id="rId50"/>
    <p:sldId id="365" r:id="rId51"/>
    <p:sldId id="366" r:id="rId52"/>
    <p:sldId id="367" r:id="rId53"/>
    <p:sldId id="368" r:id="rId54"/>
    <p:sldId id="369" r:id="rId55"/>
    <p:sldId id="370" r:id="rId56"/>
    <p:sldId id="371" r:id="rId57"/>
    <p:sldId id="372" r:id="rId58"/>
  </p:sldIdLst>
  <p:sldSz cx="9144000" cy="6858000" type="screen4x3"/>
  <p:notesSz cx="6858000" cy="9144000"/>
  <p:custDataLst>
    <p:tags r:id="rId5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CC"/>
    <a:srgbClr val="FF0066"/>
    <a:srgbClr val="BEB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>
            <a:normAutofit/>
          </a:bodyPr>
          <a:lstStyle>
            <a:lvl1pPr>
              <a:defRPr sz="6600" b="1"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9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852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0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408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909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35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96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6000" b="1"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9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79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accent1"/>
                </a:solidFill>
                <a:latin typeface="BirchCTT" pitchFamily="2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>
                <a:solidFill>
                  <a:schemeClr val="accent1"/>
                </a:solidFill>
              </a:defRPr>
            </a:lvl1pPr>
            <a:lvl2pPr>
              <a:defRPr sz="2800">
                <a:solidFill>
                  <a:schemeClr val="accent1"/>
                </a:solidFill>
              </a:defRPr>
            </a:lvl2pPr>
            <a:lvl3pPr>
              <a:defRPr sz="2400">
                <a:solidFill>
                  <a:schemeClr val="accent1"/>
                </a:solidFill>
              </a:defRPr>
            </a:lvl3pPr>
            <a:lvl4pPr>
              <a:defRPr sz="2000">
                <a:solidFill>
                  <a:schemeClr val="accent1"/>
                </a:solidFill>
              </a:defRPr>
            </a:lvl4pPr>
            <a:lvl5pPr>
              <a:defRPr sz="2000">
                <a:solidFill>
                  <a:schemeClr val="accent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447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33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A97D6-2353-4EFC-B0B3-7B0ADC093D1C}" type="datetimeFigureOut">
              <a:rPr lang="ru-RU" smtClean="0"/>
              <a:t>27.10.2016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DE3E8-A8A4-4AC1-8AA4-56274FD2B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451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3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93" y="409764"/>
            <a:ext cx="7139035" cy="1012024"/>
          </a:xfrm>
          <a:prstGeom prst="rect">
            <a:avLst/>
          </a:prstGeom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868968" y="1570869"/>
            <a:ext cx="6925160" cy="72195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u="sng" dirty="0" smtClean="0">
                <a:solidFill>
                  <a:srgbClr val="0070C0"/>
                </a:solidFill>
              </a:rPr>
              <a:t>Занятие 4</a:t>
            </a:r>
            <a:endParaRPr lang="ru-RU" sz="3200" b="1" u="sng" dirty="0">
              <a:solidFill>
                <a:srgbClr val="0070C0"/>
              </a:solidFill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655093" y="2685198"/>
            <a:ext cx="7670041" cy="17526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Написание сочинения.</a:t>
            </a:r>
          </a:p>
          <a:p>
            <a:pPr marL="0" indent="0" algn="ctr">
              <a:buNone/>
            </a:pPr>
            <a:r>
              <a:rPr lang="ru-RU" sz="4800" dirty="0" smtClean="0">
                <a:solidFill>
                  <a:srgbClr val="FF0000"/>
                </a:solidFill>
              </a:rPr>
              <a:t>Приемы вступлений и заключений.</a:t>
            </a:r>
          </a:p>
        </p:txBody>
      </p:sp>
    </p:spTree>
    <p:extLst>
      <p:ext uri="{BB962C8B-B14F-4D97-AF65-F5344CB8AC3E}">
        <p14:creationId xmlns:p14="http://schemas.microsoft.com/office/powerpoint/2010/main" val="3082865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873457" y="2906973"/>
            <a:ext cx="3930555" cy="31389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815151" y="2197290"/>
            <a:ext cx="2156347" cy="28660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655093" y="257959"/>
            <a:ext cx="777922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идим его повзрослевшим. Герой слышит ту же музыку на войне,  в Польше. И снова полонез Огинского напоминает ему о родине. 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 теперь «его сердце закаменело», он не имеет права заплакать,  потому что должен защищать свой народ. </a:t>
            </a:r>
          </a:p>
          <a:p>
            <a:pPr algn="just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Итак, позиция автора такова: музыка может открыть нам вечные истины, например любовь к родине.</a:t>
            </a:r>
          </a:p>
          <a:p>
            <a:pPr algn="just"/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Я согласна с позицией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автора о том,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что музыка – величайший вид  искусства,  воздействие которого на человека нельзя переоценить. </a:t>
            </a: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Примером такого воздействия стали для меня ноктюрны Шопена, которые я разучивала в музыкальной школе. До сих пор, когда я слушаю Шопена,  я испытываю высокие чувства: любовь,  нежность ко всем людям  и, конечно,  к своей родине. </a:t>
            </a:r>
          </a:p>
          <a:p>
            <a:pPr algn="just"/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А вот герой романа И.С. Тургенева «Отцы и дети» Евгений Базаров не понимает значения музыки в жизни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915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982639" y="2852382"/>
            <a:ext cx="4067033" cy="31389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709684" y="559558"/>
            <a:ext cx="77792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человека, он предпочитает искусству науку. И когда отец его друга Аркадия играет на виолончели,  Базаров иронизирует над ним. Может быть,  отчасти поэтому он так и не смог полюбить всей душой свою родину,  преклонялся перед учеными-немцами,  а в итоге оказался в состоянии глубокой тоски.</a:t>
            </a:r>
          </a:p>
          <a:p>
            <a:pPr algn="just"/>
            <a:r>
              <a:rPr lang="ru-RU" sz="2400" dirty="0" smtClean="0"/>
              <a:t>    В заключение хочется сказать о том, что музыка была и будет в жизни человечества путеводной звездой. Как сказал Л.Н. </a:t>
            </a:r>
            <a:r>
              <a:rPr lang="ru-RU" sz="2400" dirty="0"/>
              <a:t>Толстой: </a:t>
            </a:r>
            <a:r>
              <a:rPr lang="ru-RU" sz="2400" dirty="0" smtClean="0"/>
              <a:t>«Музыка – высшее в мире искусство».                                                                  (250 слов)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9684" y="4345210"/>
            <a:ext cx="7683689" cy="19389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«ОСТОРОЖНЫЙ» СТАВИТ НА ПОТОК СОЗДАНИЕ ТАКИХ РАБОТ, ДОВОДЯ ПРОЦЕСС ШТАМПОВКИ ОДНОГО СОЧИНЕНИЯ НА СВОЕМ «ТВОРЧЕСКОМ» КОНВЕЙЕРЕ ДО ПОЛУЧАСА. ПРОВЕРКА РАБОТЫ ОТНИМАЕТ У НЕГО ГОРАЗДО БОЛЬШЕ ВРЕМЕНИ. В РЕЗУЛЬТАТЕ ОН ПОЛУЧАЕТ ВЫСОКИЕ БАЛЛЫ. А УЧИТЕЛЬ – ВЫСОКИЙ ПРОЦЕНТ СДАЧИ ЕГЭ.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341332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194" y="191069"/>
            <a:ext cx="4244453" cy="618630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   Что </a:t>
            </a:r>
            <a:r>
              <a:rPr lang="ru-RU" dirty="0"/>
              <a:t>такое музыка и какую роль она играет в жизни человека</a:t>
            </a:r>
            <a:r>
              <a:rPr lang="ru-RU" dirty="0" smtClean="0"/>
              <a:t>? Именно </a:t>
            </a:r>
            <a:r>
              <a:rPr lang="ru-RU" dirty="0"/>
              <a:t>об этой проблеме размышляет </a:t>
            </a:r>
            <a:r>
              <a:rPr lang="ru-RU" dirty="0" smtClean="0"/>
              <a:t>                       В.П</a:t>
            </a:r>
            <a:r>
              <a:rPr lang="ru-RU" dirty="0"/>
              <a:t>. Астафьев в своем тексте. </a:t>
            </a:r>
            <a:r>
              <a:rPr lang="ru-RU" dirty="0" smtClean="0"/>
              <a:t> </a:t>
            </a:r>
            <a:endParaRPr lang="ru-RU" dirty="0" smtClean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  Автор </a:t>
            </a:r>
            <a:r>
              <a:rPr lang="ru-RU" dirty="0"/>
              <a:t>взволнован этой проблемой и раскрывает ее на примере воспоминаний о собственной жизни.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   Когда </a:t>
            </a:r>
            <a:r>
              <a:rPr lang="ru-RU" dirty="0"/>
              <a:t>он был ребенком,  музыка (полонез Огинского) открыла ему любовь к родине. Мальчик понял,  что «он теперь не сирота», а все вокруг – «это и есть его родина». </a:t>
            </a:r>
            <a:endParaRPr lang="ru-RU" dirty="0" smtClean="0"/>
          </a:p>
          <a:p>
            <a:pPr algn="just"/>
            <a:r>
              <a:rPr lang="ru-RU" dirty="0" smtClean="0"/>
              <a:t>   В </a:t>
            </a:r>
            <a:r>
              <a:rPr lang="ru-RU" dirty="0"/>
              <a:t>следующей части текста </a:t>
            </a:r>
            <a:r>
              <a:rPr lang="ru-RU" dirty="0" smtClean="0"/>
              <a:t>мы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видим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его повзрослевшим. Герой слышит ту же музыку на войне,  в Польше. И снова полонез Огинского напоминает ему о родине. Но теперь «его сердце закаменело», он не имеет права заплакать,  потому что должен защищать свой народ.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35773" y="191069"/>
            <a:ext cx="4189863" cy="64633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dirty="0" smtClean="0"/>
              <a:t>  Что </a:t>
            </a:r>
            <a:r>
              <a:rPr lang="ru-RU" dirty="0"/>
              <a:t>такое </a:t>
            </a:r>
            <a:r>
              <a:rPr lang="ru-RU" dirty="0" smtClean="0"/>
              <a:t>родина </a:t>
            </a:r>
            <a:r>
              <a:rPr lang="ru-RU" dirty="0"/>
              <a:t>и какую роль она играет в жизни человека</a:t>
            </a:r>
            <a:r>
              <a:rPr lang="ru-RU" dirty="0" smtClean="0"/>
              <a:t>? Именно </a:t>
            </a:r>
            <a:r>
              <a:rPr lang="ru-RU" dirty="0"/>
              <a:t>об этой проблеме </a:t>
            </a:r>
            <a:r>
              <a:rPr lang="ru-RU" dirty="0" smtClean="0"/>
              <a:t>размышляет                     К.Г</a:t>
            </a:r>
            <a:r>
              <a:rPr lang="ru-RU" dirty="0" smtClean="0"/>
              <a:t>. Паустовский в </a:t>
            </a:r>
            <a:r>
              <a:rPr lang="ru-RU" dirty="0"/>
              <a:t>своем тексте. </a:t>
            </a:r>
          </a:p>
          <a:p>
            <a:pPr algn="just"/>
            <a:r>
              <a:rPr lang="ru-RU" dirty="0"/>
              <a:t>   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smtClean="0"/>
              <a:t> Автор </a:t>
            </a:r>
            <a:r>
              <a:rPr lang="ru-RU" dirty="0"/>
              <a:t>взволнован этой проблемой и раскрывает ее на примере </a:t>
            </a:r>
            <a:r>
              <a:rPr lang="ru-RU" dirty="0" smtClean="0"/>
              <a:t>истории из жизни своего героя – художника Берга. </a:t>
            </a:r>
          </a:p>
          <a:p>
            <a:pPr algn="just"/>
            <a:endParaRPr lang="ru-RU" dirty="0"/>
          </a:p>
          <a:p>
            <a:pPr algn="just"/>
            <a:r>
              <a:rPr lang="ru-RU" dirty="0" smtClean="0"/>
              <a:t>   На протяжении многих прожитых лет герой не мог понять,  какую ценность имеет для него родина.   Его «сухарная душа» не откликалась ни на красоту русской природы,  ни на высокие слова о достоянии «земли отцов». </a:t>
            </a:r>
          </a:p>
          <a:p>
            <a:pPr algn="just"/>
            <a:r>
              <a:rPr lang="ru-RU" dirty="0" smtClean="0"/>
              <a:t>   Но оказавшись в глухом месте,  на берегу лесного озера, он вдруг внезапно чувствует </a:t>
            </a:r>
            <a:r>
              <a:rPr lang="ru-RU" dirty="0" smtClean="0"/>
              <a:t>сильное притяжение к родной земле. И это чувство сыграло важную роль в становлении художника: он написал великолепный пейзаж, ставший произведением искусства,  а не просто очередной картиной.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545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603" y="245660"/>
            <a:ext cx="3916907" cy="618630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Итак</a:t>
            </a:r>
            <a:r>
              <a:rPr lang="ru-RU" dirty="0"/>
              <a:t>, позиция автора такова: музыка может открыть нам вечные истины, например любовь к родине.</a:t>
            </a:r>
          </a:p>
          <a:p>
            <a:pPr algn="just"/>
            <a:r>
              <a:rPr lang="ru-RU" dirty="0"/>
              <a:t>    </a:t>
            </a:r>
            <a:endParaRPr lang="ru-RU" dirty="0" smtClean="0"/>
          </a:p>
          <a:p>
            <a:pPr algn="just"/>
            <a:r>
              <a:rPr lang="ru-RU" dirty="0" smtClean="0"/>
              <a:t>    Я </a:t>
            </a:r>
            <a:r>
              <a:rPr lang="ru-RU" dirty="0"/>
              <a:t>согласна с позицией </a:t>
            </a:r>
            <a:r>
              <a:rPr lang="ru-RU" dirty="0" smtClean="0"/>
              <a:t>автора о том, </a:t>
            </a:r>
            <a:r>
              <a:rPr lang="ru-RU" dirty="0"/>
              <a:t>что музыка – величайший вид  искусства,  воздействие которого на человека нельзя переоценить. </a:t>
            </a:r>
            <a:endParaRPr lang="ru-RU" dirty="0" smtClean="0"/>
          </a:p>
          <a:p>
            <a:pPr algn="just"/>
            <a:r>
              <a:rPr lang="ru-RU" dirty="0" smtClean="0"/>
              <a:t>    Примером </a:t>
            </a:r>
            <a:r>
              <a:rPr lang="ru-RU" dirty="0"/>
              <a:t>такого воздействия стали для меня ноктюрны Шопена, которые я разучивала в музыкальной школе. До сих пор, когда я слушаю Шопена,  я испытываю высокие чувства: любовь,  нежность ко всем людям  и, конечно,  к своей родине. </a:t>
            </a:r>
          </a:p>
          <a:p>
            <a:pPr algn="just"/>
            <a:r>
              <a:rPr lang="ru-RU" dirty="0"/>
              <a:t>      А вот герой романа И.С. Тургенева «Отцы и дети» Евгений Базаров не понимает значения музыки в жизни человека, он предпочитает искусству науку. И когда отец его друга Аркадия играет на виолончели,  Базаров иронизирует над ним.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1876" y="107160"/>
            <a:ext cx="4421874" cy="64633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Итак</a:t>
            </a:r>
            <a:r>
              <a:rPr lang="ru-RU" dirty="0"/>
              <a:t>, позиция автора такова: </a:t>
            </a:r>
            <a:r>
              <a:rPr lang="ru-RU" dirty="0" smtClean="0"/>
              <a:t>чувство родины, любовь к ней могут преобразить душу человека, его творчество и жизнь.</a:t>
            </a:r>
          </a:p>
          <a:p>
            <a:pPr algn="just"/>
            <a:r>
              <a:rPr lang="ru-RU" dirty="0" smtClean="0"/>
              <a:t>     </a:t>
            </a:r>
          </a:p>
          <a:p>
            <a:pPr algn="just"/>
            <a:r>
              <a:rPr lang="ru-RU" dirty="0" smtClean="0"/>
              <a:t>Я согласна с позицией автора о том,  что любовь к родине – высокое  чувство, значение которого для человека нельзя переоценить.</a:t>
            </a:r>
          </a:p>
          <a:p>
            <a:pPr algn="just"/>
            <a:r>
              <a:rPr lang="ru-RU" dirty="0" smtClean="0"/>
              <a:t>     Примером его влияния на судьбу человека может стать героизм воинов, защищавших наш народ во время Великой Отечественной войны. Уступая фашистом в вооружении, долго отступая,  советские воины и работники тыла, обладая чувством родины,  выковали победу благодаря любви к своей Отчизне. Более 20 млн жизней стало ценой этой победы. </a:t>
            </a:r>
          </a:p>
          <a:p>
            <a:pPr algn="just"/>
            <a:r>
              <a:rPr lang="ru-RU" dirty="0" smtClean="0"/>
              <a:t>  А </a:t>
            </a:r>
            <a:r>
              <a:rPr lang="ru-RU" dirty="0"/>
              <a:t>вот </a:t>
            </a:r>
            <a:r>
              <a:rPr lang="ru-RU" dirty="0" smtClean="0"/>
              <a:t>толстовский Берг (герой-однофамилец персонажа </a:t>
            </a:r>
            <a:r>
              <a:rPr lang="ru-RU" dirty="0"/>
              <a:t>К</a:t>
            </a:r>
            <a:r>
              <a:rPr lang="ru-RU" dirty="0" smtClean="0"/>
              <a:t>.Г. Паустовского), тоже </a:t>
            </a:r>
            <a:r>
              <a:rPr lang="ru-RU" dirty="0"/>
              <a:t>участник Отечественной войны,  только 1812 года,  так и не открыл в себе чувство единства с судьбой России. </a:t>
            </a:r>
          </a:p>
        </p:txBody>
      </p:sp>
    </p:spTree>
    <p:extLst>
      <p:ext uri="{BB962C8B-B14F-4D97-AF65-F5344CB8AC3E}">
        <p14:creationId xmlns:p14="http://schemas.microsoft.com/office/powerpoint/2010/main" val="2347855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8490" y="232012"/>
            <a:ext cx="4339987" cy="369331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Может быть,  отчасти поэтому он так и не смог полюбить всей душой свою родину,  преклонялся перед учеными-немцами,  а в итоге оказался в состоянии глубокой тоски.</a:t>
            </a:r>
          </a:p>
          <a:p>
            <a:pPr algn="just"/>
            <a:r>
              <a:rPr lang="ru-RU" dirty="0"/>
              <a:t>    </a:t>
            </a:r>
            <a:endParaRPr lang="ru-RU" dirty="0" smtClean="0"/>
          </a:p>
          <a:p>
            <a:pPr algn="just"/>
            <a:endParaRPr lang="ru-RU" dirty="0"/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  В </a:t>
            </a:r>
            <a:r>
              <a:rPr lang="ru-RU" dirty="0"/>
              <a:t>заключение хочется сказать о том, что музыка была и будет в жизни человечества путеводной звездой. Как сказал Л.Н. Толстой: «Музыка – высшее в мире искусство». </a:t>
            </a:r>
            <a:r>
              <a:rPr lang="ru-RU" dirty="0" smtClean="0"/>
              <a:t>                     (</a:t>
            </a:r>
            <a:r>
              <a:rPr lang="ru-RU" dirty="0"/>
              <a:t>250 слов</a:t>
            </a:r>
            <a:r>
              <a:rPr lang="ru-RU" dirty="0" smtClean="0"/>
              <a:t>)                                                                                                      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04013" y="232012"/>
            <a:ext cx="4094328" cy="39703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И </a:t>
            </a:r>
            <a:r>
              <a:rPr lang="ru-RU" dirty="0"/>
              <a:t>в самый тяжелый момент оставления Москвы </a:t>
            </a:r>
            <a:r>
              <a:rPr lang="ru-RU" dirty="0" smtClean="0"/>
              <a:t>он думает </a:t>
            </a:r>
            <a:r>
              <a:rPr lang="ru-RU" dirty="0"/>
              <a:t>не о столице, не о раненых соотечественниках, </a:t>
            </a:r>
            <a:r>
              <a:rPr lang="ru-RU" dirty="0" smtClean="0"/>
              <a:t>нуждающихся в помощи,  </a:t>
            </a:r>
            <a:r>
              <a:rPr lang="ru-RU" dirty="0"/>
              <a:t>а о </a:t>
            </a:r>
            <a:r>
              <a:rPr lang="ru-RU" dirty="0" smtClean="0"/>
              <a:t>своей драгоценной </a:t>
            </a:r>
            <a:r>
              <a:rPr lang="ru-RU" dirty="0" err="1" smtClean="0"/>
              <a:t>шифоньерочке</a:t>
            </a:r>
            <a:r>
              <a:rPr lang="ru-RU" dirty="0"/>
              <a:t>,  которую надо </a:t>
            </a:r>
            <a:r>
              <a:rPr lang="ru-RU" dirty="0" smtClean="0"/>
              <a:t>вывезти, чтобы спасти </a:t>
            </a:r>
            <a:r>
              <a:rPr lang="ru-RU" dirty="0"/>
              <a:t>от пожара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</a:t>
            </a:r>
          </a:p>
          <a:p>
            <a:pPr algn="just"/>
            <a:r>
              <a:rPr lang="ru-RU" dirty="0"/>
              <a:t> </a:t>
            </a:r>
            <a:r>
              <a:rPr lang="ru-RU" dirty="0" smtClean="0"/>
              <a:t>  В заключение хочется сказать о том,  что любовь к родине была,  есть и будет в жизни людей путеводной звездой к настоящему счастью.  Как сказал кто-то из великих: «Без любви к родине жизнь пуста».       (282 слова)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00501" y="4202330"/>
            <a:ext cx="8038532" cy="21302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ДИССОНАНС: В СОЧИНЕНИЯХ ВЫСОКИЕ СЛОВА     О ТВОРЧЕСТВЕ,  А САМО СОЧИНЕНИЕ – РЕЗУЛЬТАТ ДАЖЕ НЕ РЕМЕСЛЕННИЧЕСТВА,  А ШТАМПОВКИ.</a:t>
            </a:r>
          </a:p>
          <a:p>
            <a:pPr algn="ctr"/>
            <a:r>
              <a:rPr lang="ru-RU" sz="2800" dirty="0" smtClean="0"/>
              <a:t>ПОДМЕНА: ВЫСОКИЙ БАЛЛ – ЗНАК ПРИЗНАНИЯ, ЧТО СОЗДАН ОТЛИЧНЫЙ ПРОДУКТ.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3484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перфолента 2"/>
          <p:cNvSpPr/>
          <p:nvPr/>
        </p:nvSpPr>
        <p:spPr>
          <a:xfrm>
            <a:off x="2398636" y="361665"/>
            <a:ext cx="5936776" cy="1296537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" name="Полилиния 1"/>
          <p:cNvSpPr/>
          <p:nvPr/>
        </p:nvSpPr>
        <p:spPr>
          <a:xfrm>
            <a:off x="185149" y="-504506"/>
            <a:ext cx="3838475" cy="3916228"/>
          </a:xfrm>
          <a:custGeom>
            <a:avLst/>
            <a:gdLst>
              <a:gd name="connsiteX0" fmla="*/ 1351203 w 3838475"/>
              <a:gd name="connsiteY0" fmla="*/ 1746015 h 3916228"/>
              <a:gd name="connsiteX1" fmla="*/ 1119191 w 3838475"/>
              <a:gd name="connsiteY1" fmla="*/ 12749 h 3916228"/>
              <a:gd name="connsiteX2" fmla="*/ 1733340 w 3838475"/>
              <a:gd name="connsiteY2" fmla="*/ 913501 h 3916228"/>
              <a:gd name="connsiteX3" fmla="*/ 2211012 w 3838475"/>
              <a:gd name="connsiteY3" fmla="*/ 12749 h 3916228"/>
              <a:gd name="connsiteX4" fmla="*/ 2456672 w 3838475"/>
              <a:gd name="connsiteY4" fmla="*/ 1104570 h 3916228"/>
              <a:gd name="connsiteX5" fmla="*/ 3835096 w 3838475"/>
              <a:gd name="connsiteY5" fmla="*/ 1254695 h 3916228"/>
              <a:gd name="connsiteX6" fmla="*/ 2866105 w 3838475"/>
              <a:gd name="connsiteY6" fmla="*/ 1773310 h 3916228"/>
              <a:gd name="connsiteX7" fmla="*/ 3534845 w 3838475"/>
              <a:gd name="connsiteY7" fmla="*/ 2933370 h 3916228"/>
              <a:gd name="connsiteX8" fmla="*/ 2443024 w 3838475"/>
              <a:gd name="connsiteY8" fmla="*/ 2291925 h 3916228"/>
              <a:gd name="connsiteX9" fmla="*/ 2388433 w 3838475"/>
              <a:gd name="connsiteY9" fmla="*/ 3629406 h 3916228"/>
              <a:gd name="connsiteX10" fmla="*/ 1883466 w 3838475"/>
              <a:gd name="connsiteY10" fmla="*/ 2755949 h 3916228"/>
              <a:gd name="connsiteX11" fmla="*/ 1351203 w 3838475"/>
              <a:gd name="connsiteY11" fmla="*/ 3916009 h 3916228"/>
              <a:gd name="connsiteX12" fmla="*/ 1269317 w 3838475"/>
              <a:gd name="connsiteY12" fmla="*/ 2851484 h 3916228"/>
              <a:gd name="connsiteX13" fmla="*/ 368564 w 3838475"/>
              <a:gd name="connsiteY13" fmla="*/ 2551233 h 3916228"/>
              <a:gd name="connsiteX14" fmla="*/ 1323908 w 3838475"/>
              <a:gd name="connsiteY14" fmla="*/ 2319221 h 3916228"/>
              <a:gd name="connsiteX15" fmla="*/ 75 w 3838475"/>
              <a:gd name="connsiteY15" fmla="*/ 1213752 h 3916228"/>
              <a:gd name="connsiteX16" fmla="*/ 1392146 w 3838475"/>
              <a:gd name="connsiteY16" fmla="*/ 1705072 h 3916228"/>
              <a:gd name="connsiteX17" fmla="*/ 1405794 w 3838475"/>
              <a:gd name="connsiteY17" fmla="*/ 1759663 h 3916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838475" h="3916228">
                <a:moveTo>
                  <a:pt x="1351203" y="1746015"/>
                </a:moveTo>
                <a:cubicBezTo>
                  <a:pt x="1203352" y="948758"/>
                  <a:pt x="1055502" y="151501"/>
                  <a:pt x="1119191" y="12749"/>
                </a:cubicBezTo>
                <a:cubicBezTo>
                  <a:pt x="1182880" y="-126003"/>
                  <a:pt x="1551370" y="913501"/>
                  <a:pt x="1733340" y="913501"/>
                </a:cubicBezTo>
                <a:cubicBezTo>
                  <a:pt x="1915310" y="913501"/>
                  <a:pt x="2090457" y="-19096"/>
                  <a:pt x="2211012" y="12749"/>
                </a:cubicBezTo>
                <a:cubicBezTo>
                  <a:pt x="2331567" y="44594"/>
                  <a:pt x="2185991" y="897579"/>
                  <a:pt x="2456672" y="1104570"/>
                </a:cubicBezTo>
                <a:cubicBezTo>
                  <a:pt x="2727353" y="1311561"/>
                  <a:pt x="3766857" y="1143238"/>
                  <a:pt x="3835096" y="1254695"/>
                </a:cubicBezTo>
                <a:cubicBezTo>
                  <a:pt x="3903335" y="1366152"/>
                  <a:pt x="2916147" y="1493531"/>
                  <a:pt x="2866105" y="1773310"/>
                </a:cubicBezTo>
                <a:cubicBezTo>
                  <a:pt x="2816063" y="2053089"/>
                  <a:pt x="3605359" y="2846934"/>
                  <a:pt x="3534845" y="2933370"/>
                </a:cubicBezTo>
                <a:cubicBezTo>
                  <a:pt x="3464331" y="3019806"/>
                  <a:pt x="2634093" y="2175919"/>
                  <a:pt x="2443024" y="2291925"/>
                </a:cubicBezTo>
                <a:cubicBezTo>
                  <a:pt x="2251955" y="2407931"/>
                  <a:pt x="2481693" y="3552069"/>
                  <a:pt x="2388433" y="3629406"/>
                </a:cubicBezTo>
                <a:cubicBezTo>
                  <a:pt x="2295173" y="3706743"/>
                  <a:pt x="2056338" y="2708182"/>
                  <a:pt x="1883466" y="2755949"/>
                </a:cubicBezTo>
                <a:cubicBezTo>
                  <a:pt x="1710594" y="2803716"/>
                  <a:pt x="1453561" y="3900087"/>
                  <a:pt x="1351203" y="3916009"/>
                </a:cubicBezTo>
                <a:cubicBezTo>
                  <a:pt x="1248845" y="3931931"/>
                  <a:pt x="1433090" y="3078947"/>
                  <a:pt x="1269317" y="2851484"/>
                </a:cubicBezTo>
                <a:cubicBezTo>
                  <a:pt x="1105544" y="2624021"/>
                  <a:pt x="359465" y="2639944"/>
                  <a:pt x="368564" y="2551233"/>
                </a:cubicBezTo>
                <a:cubicBezTo>
                  <a:pt x="377662" y="2462523"/>
                  <a:pt x="1385323" y="2542134"/>
                  <a:pt x="1323908" y="2319221"/>
                </a:cubicBezTo>
                <a:cubicBezTo>
                  <a:pt x="1262493" y="2096308"/>
                  <a:pt x="-11298" y="1316110"/>
                  <a:pt x="75" y="1213752"/>
                </a:cubicBezTo>
                <a:cubicBezTo>
                  <a:pt x="11448" y="1111394"/>
                  <a:pt x="1157860" y="1614087"/>
                  <a:pt x="1392146" y="1705072"/>
                </a:cubicBezTo>
                <a:cubicBezTo>
                  <a:pt x="1626432" y="1796057"/>
                  <a:pt x="1405794" y="1759663"/>
                  <a:pt x="1405794" y="1759663"/>
                </a:cubicBezTo>
              </a:path>
            </a:pathLst>
          </a:custGeom>
          <a:solidFill>
            <a:srgbClr val="FFFF00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934269" y="748323"/>
            <a:ext cx="4599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«ЗВЕЗДОЧКА»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374899" y="937718"/>
            <a:ext cx="272955" cy="2593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883596" y="1139710"/>
            <a:ext cx="232012" cy="313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 rot="10162736">
            <a:off x="1924718" y="1319661"/>
            <a:ext cx="775523" cy="430922"/>
          </a:xfrm>
          <a:custGeom>
            <a:avLst/>
            <a:gdLst>
              <a:gd name="connsiteX0" fmla="*/ 0 w 1064525"/>
              <a:gd name="connsiteY0" fmla="*/ 655092 h 655092"/>
              <a:gd name="connsiteX1" fmla="*/ 54591 w 1064525"/>
              <a:gd name="connsiteY1" fmla="*/ 532262 h 655092"/>
              <a:gd name="connsiteX2" fmla="*/ 68239 w 1064525"/>
              <a:gd name="connsiteY2" fmla="*/ 491319 h 655092"/>
              <a:gd name="connsiteX3" fmla="*/ 95534 w 1064525"/>
              <a:gd name="connsiteY3" fmla="*/ 450376 h 655092"/>
              <a:gd name="connsiteX4" fmla="*/ 136478 w 1064525"/>
              <a:gd name="connsiteY4" fmla="*/ 368489 h 655092"/>
              <a:gd name="connsiteX5" fmla="*/ 177421 w 1064525"/>
              <a:gd name="connsiteY5" fmla="*/ 272955 h 655092"/>
              <a:gd name="connsiteX6" fmla="*/ 191069 w 1064525"/>
              <a:gd name="connsiteY6" fmla="*/ 232012 h 655092"/>
              <a:gd name="connsiteX7" fmla="*/ 232012 w 1064525"/>
              <a:gd name="connsiteY7" fmla="*/ 218364 h 655092"/>
              <a:gd name="connsiteX8" fmla="*/ 272955 w 1064525"/>
              <a:gd name="connsiteY8" fmla="*/ 259307 h 655092"/>
              <a:gd name="connsiteX9" fmla="*/ 395785 w 1064525"/>
              <a:gd name="connsiteY9" fmla="*/ 136477 h 655092"/>
              <a:gd name="connsiteX10" fmla="*/ 464024 w 1064525"/>
              <a:gd name="connsiteY10" fmla="*/ 150125 h 655092"/>
              <a:gd name="connsiteX11" fmla="*/ 559558 w 1064525"/>
              <a:gd name="connsiteY11" fmla="*/ 218364 h 655092"/>
              <a:gd name="connsiteX12" fmla="*/ 600501 w 1064525"/>
              <a:gd name="connsiteY12" fmla="*/ 232012 h 655092"/>
              <a:gd name="connsiteX13" fmla="*/ 750627 w 1064525"/>
              <a:gd name="connsiteY13" fmla="*/ 218364 h 655092"/>
              <a:gd name="connsiteX14" fmla="*/ 832513 w 1064525"/>
              <a:gd name="connsiteY14" fmla="*/ 95534 h 655092"/>
              <a:gd name="connsiteX15" fmla="*/ 859809 w 1064525"/>
              <a:gd name="connsiteY15" fmla="*/ 54591 h 655092"/>
              <a:gd name="connsiteX16" fmla="*/ 941695 w 1064525"/>
              <a:gd name="connsiteY16" fmla="*/ 0 h 655092"/>
              <a:gd name="connsiteX17" fmla="*/ 1050878 w 1064525"/>
              <a:gd name="connsiteY17" fmla="*/ 27295 h 655092"/>
              <a:gd name="connsiteX18" fmla="*/ 1064525 w 1064525"/>
              <a:gd name="connsiteY18" fmla="*/ 54591 h 655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64525" h="655092">
                <a:moveTo>
                  <a:pt x="0" y="655092"/>
                </a:moveTo>
                <a:cubicBezTo>
                  <a:pt x="70415" y="443846"/>
                  <a:pt x="-10290" y="662023"/>
                  <a:pt x="54591" y="532262"/>
                </a:cubicBezTo>
                <a:cubicBezTo>
                  <a:pt x="61025" y="519395"/>
                  <a:pt x="61805" y="504186"/>
                  <a:pt x="68239" y="491319"/>
                </a:cubicBezTo>
                <a:cubicBezTo>
                  <a:pt x="75574" y="476648"/>
                  <a:pt x="88199" y="465047"/>
                  <a:pt x="95534" y="450376"/>
                </a:cubicBezTo>
                <a:cubicBezTo>
                  <a:pt x="152037" y="337371"/>
                  <a:pt x="58254" y="485826"/>
                  <a:pt x="136478" y="368489"/>
                </a:cubicBezTo>
                <a:cubicBezTo>
                  <a:pt x="164879" y="254877"/>
                  <a:pt x="130297" y="367201"/>
                  <a:pt x="177421" y="272955"/>
                </a:cubicBezTo>
                <a:cubicBezTo>
                  <a:pt x="183855" y="260088"/>
                  <a:pt x="180897" y="242184"/>
                  <a:pt x="191069" y="232012"/>
                </a:cubicBezTo>
                <a:cubicBezTo>
                  <a:pt x="201241" y="221840"/>
                  <a:pt x="218364" y="222913"/>
                  <a:pt x="232012" y="218364"/>
                </a:cubicBezTo>
                <a:cubicBezTo>
                  <a:pt x="245660" y="232012"/>
                  <a:pt x="254468" y="264853"/>
                  <a:pt x="272955" y="259307"/>
                </a:cubicBezTo>
                <a:cubicBezTo>
                  <a:pt x="330806" y="241952"/>
                  <a:pt x="364832" y="182907"/>
                  <a:pt x="395785" y="136477"/>
                </a:cubicBezTo>
                <a:cubicBezTo>
                  <a:pt x="418531" y="141026"/>
                  <a:pt x="442304" y="141980"/>
                  <a:pt x="464024" y="150125"/>
                </a:cubicBezTo>
                <a:cubicBezTo>
                  <a:pt x="479381" y="155884"/>
                  <a:pt x="553572" y="214943"/>
                  <a:pt x="559558" y="218364"/>
                </a:cubicBezTo>
                <a:cubicBezTo>
                  <a:pt x="572048" y="225501"/>
                  <a:pt x="586853" y="227463"/>
                  <a:pt x="600501" y="232012"/>
                </a:cubicBezTo>
                <a:cubicBezTo>
                  <a:pt x="650543" y="227463"/>
                  <a:pt x="705093" y="239613"/>
                  <a:pt x="750627" y="218364"/>
                </a:cubicBezTo>
                <a:cubicBezTo>
                  <a:pt x="750628" y="218363"/>
                  <a:pt x="818865" y="116006"/>
                  <a:pt x="832513" y="95534"/>
                </a:cubicBezTo>
                <a:cubicBezTo>
                  <a:pt x="841612" y="81886"/>
                  <a:pt x="846161" y="63690"/>
                  <a:pt x="859809" y="54591"/>
                </a:cubicBezTo>
                <a:lnTo>
                  <a:pt x="941695" y="0"/>
                </a:lnTo>
                <a:cubicBezTo>
                  <a:pt x="947146" y="1090"/>
                  <a:pt x="1035617" y="15849"/>
                  <a:pt x="1050878" y="27295"/>
                </a:cubicBezTo>
                <a:cubicBezTo>
                  <a:pt x="1059016" y="33399"/>
                  <a:pt x="1059976" y="45492"/>
                  <a:pt x="1064525" y="54591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1675108" y="1067372"/>
            <a:ext cx="279629" cy="141062"/>
          </a:xfrm>
          <a:custGeom>
            <a:avLst/>
            <a:gdLst>
              <a:gd name="connsiteX0" fmla="*/ 60754 w 279629"/>
              <a:gd name="connsiteY0" fmla="*/ 136477 h 141062"/>
              <a:gd name="connsiteX1" fmla="*/ 279118 w 279629"/>
              <a:gd name="connsiteY1" fmla="*/ 0 h 141062"/>
              <a:gd name="connsiteX2" fmla="*/ 6162 w 279629"/>
              <a:gd name="connsiteY2" fmla="*/ 136477 h 141062"/>
              <a:gd name="connsiteX3" fmla="*/ 115345 w 279629"/>
              <a:gd name="connsiteY3" fmla="*/ 95534 h 141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629" h="141062">
                <a:moveTo>
                  <a:pt x="60754" y="136477"/>
                </a:moveTo>
                <a:cubicBezTo>
                  <a:pt x="174485" y="68238"/>
                  <a:pt x="288217" y="0"/>
                  <a:pt x="279118" y="0"/>
                </a:cubicBezTo>
                <a:cubicBezTo>
                  <a:pt x="270019" y="0"/>
                  <a:pt x="33457" y="120555"/>
                  <a:pt x="6162" y="136477"/>
                </a:cubicBezTo>
                <a:cubicBezTo>
                  <a:pt x="-21133" y="152399"/>
                  <a:pt x="47106" y="123966"/>
                  <a:pt x="115345" y="95534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310988" y="650085"/>
            <a:ext cx="354937" cy="163796"/>
          </a:xfrm>
          <a:custGeom>
            <a:avLst/>
            <a:gdLst>
              <a:gd name="connsiteX0" fmla="*/ 0 w 354937"/>
              <a:gd name="connsiteY0" fmla="*/ 163796 h 163796"/>
              <a:gd name="connsiteX1" fmla="*/ 354842 w 354937"/>
              <a:gd name="connsiteY1" fmla="*/ 23 h 163796"/>
              <a:gd name="connsiteX2" fmla="*/ 0 w 354937"/>
              <a:gd name="connsiteY2" fmla="*/ 163796 h 163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54937" h="163796">
                <a:moveTo>
                  <a:pt x="0" y="163796"/>
                </a:moveTo>
                <a:lnTo>
                  <a:pt x="354842" y="23"/>
                </a:lnTo>
                <a:cubicBezTo>
                  <a:pt x="361666" y="-2252"/>
                  <a:pt x="0" y="163796"/>
                  <a:pt x="0" y="163796"/>
                </a:cubicBezTo>
                <a:close/>
              </a:path>
            </a:pathLst>
          </a:custGeom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55095" y="2481667"/>
            <a:ext cx="8193780" cy="286232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ЕДИНЫЙ ПЛАН С ЭЛЕМЕНТАМИ СВОБОДНОЙ КОМПОЗИЦИИ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РАЗНООБРАЗНЫЕ «МЯГКИЕ»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КЛИШЕ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БЕЗ ТЕРМИНОЛОГИИ КРИТЕРИЕВ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АРГУМЕНТЫ НЕ СОДЕРЖАТ ГРУБОГО СХЕМАТИЗМА</a:t>
            </a:r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СТИЛЬ ДОБРОТНОГО УЧЕНИЧЕСКОГО СОЧИНЕНИЯ</a:t>
            </a:r>
          </a:p>
          <a:p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1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680261"/>
              </p:ext>
            </p:extLst>
          </p:nvPr>
        </p:nvGraphicFramePr>
        <p:xfrm>
          <a:off x="395786" y="159276"/>
          <a:ext cx="8548184" cy="129334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Документ" r:id="rId3" imgW="5940803" imgH="8984843" progId="Word.Document.12">
                  <p:embed/>
                </p:oleObj>
              </mc:Choice>
              <mc:Fallback>
                <p:oleObj name="Документ" r:id="rId3" imgW="5940803" imgH="89848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786" y="159276"/>
                        <a:ext cx="8548184" cy="12933423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115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522752"/>
              </p:ext>
            </p:extLst>
          </p:nvPr>
        </p:nvGraphicFramePr>
        <p:xfrm>
          <a:off x="559558" y="-5768043"/>
          <a:ext cx="8175010" cy="12368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Документ" r:id="rId3" imgW="5940803" imgH="8984843" progId="Word.Document.12">
                  <p:embed/>
                </p:oleObj>
              </mc:Choice>
              <mc:Fallback>
                <p:oleObj name="Документ" r:id="rId3" imgW="5940803" imgH="898484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9558" y="-5768043"/>
                        <a:ext cx="8175010" cy="12368810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367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483922"/>
              </p:ext>
            </p:extLst>
          </p:nvPr>
        </p:nvGraphicFramePr>
        <p:xfrm>
          <a:off x="672284" y="-1446663"/>
          <a:ext cx="7994045" cy="8410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Документ" r:id="rId3" imgW="5940803" imgH="6249464" progId="Word.Document.12">
                  <p:embed/>
                </p:oleObj>
              </mc:Choice>
              <mc:Fallback>
                <p:oleObj name="Документ" r:id="rId3" imgW="5940803" imgH="624946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2284" y="-1446663"/>
                        <a:ext cx="7994045" cy="8410624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948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45911" y="467269"/>
            <a:ext cx="8188656" cy="2462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Казалось бы, перед нами простая история жизни нелепого и смешного человека, над которым все потешались, которого все поучали и который помер так же нелепо, как и жил: в одночасье, ударившись о землю головой.  Но эта незамысловатость лишь кажущаяся.   Ведь недаром рассказ заканчивается тем, что пришедшие на похороны женщины закаменели, а директор школы, где служил кочегаром покойный, опустил голову. </a:t>
            </a:r>
            <a:endParaRPr lang="ru-RU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545911" y="3057100"/>
            <a:ext cx="8188656" cy="31393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2200" dirty="0"/>
              <a:t>Герой этого рассказа, Сашка </a:t>
            </a:r>
            <a:r>
              <a:rPr lang="ru-RU" sz="2200" dirty="0" err="1"/>
              <a:t>Бозин</a:t>
            </a:r>
            <a:r>
              <a:rPr lang="ru-RU" sz="2200" dirty="0"/>
              <a:t>, жил бог весть как: в ветхом доме, неопрятно и бедно. Никто не воспринимал его всерьез.  И лишь после его смерти односельчане поняли истинную цену этого человека, поняли благодаря тому, что увидели картину, украшавшую его скромное жилище. Увидели, и будто заглянули в душу своего знакомого незнакомца, куда не потрудились, не полюбопытствовали заглянуть все эти годы.  На картине был изображен ангел, закутавшийся в перину-облако. Такой же ангельской открылась им Сашкина душа.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346262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816" y="1301371"/>
            <a:ext cx="65214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ОЗНАКОМИТЕЛЬНОЕ ЧТЕНИЕ</a:t>
            </a:r>
          </a:p>
          <a:p>
            <a:pPr marL="742950" indent="-742950" algn="ctr">
              <a:buAutoNum type="arabicPeriod"/>
            </a:pPr>
            <a:r>
              <a:rPr lang="ru-RU" sz="2800" b="1" dirty="0" smtClean="0">
                <a:solidFill>
                  <a:srgbClr val="0070C0"/>
                </a:solidFill>
              </a:rPr>
              <a:t>ВДУМЧИВОЕ (МЕДЛЕННОЕ) ЧТЕНИЕ</a:t>
            </a:r>
            <a:endParaRPr lang="ru-RU" sz="3600" b="1" dirty="0" smtClean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4227" y="2615526"/>
            <a:ext cx="7710985" cy="31700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Важно!</a:t>
            </a:r>
          </a:p>
          <a:p>
            <a:pPr marL="514350" indent="-514350" algn="just">
              <a:buAutoNum type="arabicPeriod"/>
            </a:pPr>
            <a:r>
              <a:rPr lang="ru-RU" sz="2800" b="1" dirty="0" smtClean="0"/>
              <a:t>Читать медленно, мысленно задавая </a:t>
            </a:r>
            <a:r>
              <a:rPr lang="ru-RU" sz="2800" b="1" dirty="0"/>
              <a:t>себе вопросы (выявляя трудности). </a:t>
            </a:r>
            <a:endParaRPr lang="ru-RU" sz="2800" b="1" dirty="0" smtClean="0"/>
          </a:p>
          <a:p>
            <a:pPr marL="514350" indent="-514350" algn="just">
              <a:buAutoNum type="arabicPeriod"/>
            </a:pPr>
            <a:r>
              <a:rPr lang="ru-RU" sz="2800" b="1" dirty="0" smtClean="0"/>
              <a:t>Искать </a:t>
            </a:r>
            <a:r>
              <a:rPr lang="ru-RU" sz="2800" b="1" dirty="0"/>
              <a:t>ответы </a:t>
            </a:r>
            <a:r>
              <a:rPr lang="ru-RU" sz="2800" b="1" dirty="0" smtClean="0"/>
              <a:t>на них и </a:t>
            </a:r>
            <a:r>
              <a:rPr lang="ru-RU" sz="2800" b="1" dirty="0"/>
              <a:t>подчеркивать ключевые слова,  словосочетания,  </a:t>
            </a:r>
            <a:r>
              <a:rPr lang="ru-RU" sz="2800" b="1" dirty="0" smtClean="0"/>
              <a:t>фразы, накапливая </a:t>
            </a:r>
            <a:r>
              <a:rPr lang="ru-RU" sz="2800" b="1" dirty="0"/>
              <a:t>базу отсылок к </a:t>
            </a:r>
            <a:r>
              <a:rPr lang="ru-RU" sz="2800" b="1" dirty="0" smtClean="0"/>
              <a:t>тексту и делая обобщения.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37247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8615" y="196335"/>
            <a:ext cx="8161361" cy="2462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ea typeface="Times New Roman" panose="02020603050405020304" pitchFamily="18" charset="0"/>
              </a:rPr>
              <a:t>Вот так бывает. Судим мы о людях очень часто поверхностно: по их внешнему виду, по принадлежности к социальному слою, по их образу жизни. И мало кто при этом пытается узнать человека, понять его душу.   А ведь </a:t>
            </a:r>
            <a:r>
              <a:rPr lang="ru-RU" sz="2200" b="1" dirty="0">
                <a:ea typeface="Times New Roman" panose="02020603050405020304" pitchFamily="18" charset="0"/>
              </a:rPr>
              <a:t>люди равнодушны</a:t>
            </a:r>
            <a:r>
              <a:rPr lang="ru-RU" sz="2200" dirty="0">
                <a:ea typeface="Times New Roman" panose="02020603050405020304" pitchFamily="18" charset="0"/>
              </a:rPr>
              <a:t> не только к малознакомым, но порой и к самым близким людям.  Это ли не болезнь нашего времени, суетного, наполненного спешкой, решением мелких, но таких для нас важных проблем?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8614" y="2658548"/>
            <a:ext cx="8161361" cy="38164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indent="180340" algn="just">
              <a:spcAft>
                <a:spcPts val="0"/>
              </a:spcAft>
            </a:pPr>
            <a:r>
              <a:rPr lang="ru-RU" sz="2200" dirty="0">
                <a:ea typeface="Times New Roman" panose="02020603050405020304" pitchFamily="18" charset="0"/>
              </a:rPr>
              <a:t>Е. Евтушенко написал замечательные строки:</a:t>
            </a:r>
          </a:p>
          <a:p>
            <a:pPr marL="457200" indent="270510" algn="just">
              <a:spcAft>
                <a:spcPts val="0"/>
              </a:spcAft>
            </a:pPr>
            <a:r>
              <a:rPr lang="ru-RU" sz="2200" dirty="0">
                <a:ea typeface="Times New Roman" panose="02020603050405020304" pitchFamily="18" charset="0"/>
              </a:rPr>
              <a:t> </a:t>
            </a:r>
          </a:p>
          <a:p>
            <a:pPr marL="457200" indent="270510" algn="just">
              <a:spcAft>
                <a:spcPts val="0"/>
              </a:spcAft>
            </a:pPr>
            <a:r>
              <a:rPr lang="ru-RU" sz="2200" dirty="0">
                <a:ea typeface="Times New Roman" panose="02020603050405020304" pitchFamily="18" charset="0"/>
              </a:rPr>
              <a:t>Что знаем мы про братьев, про друзей,</a:t>
            </a:r>
          </a:p>
          <a:p>
            <a:pPr marL="457200" indent="270510" algn="just">
              <a:spcAft>
                <a:spcPts val="0"/>
              </a:spcAft>
            </a:pPr>
            <a:r>
              <a:rPr lang="ru-RU" sz="2200" dirty="0">
                <a:ea typeface="Times New Roman" panose="02020603050405020304" pitchFamily="18" charset="0"/>
              </a:rPr>
              <a:t>Что знаем о единственной своей?</a:t>
            </a:r>
          </a:p>
          <a:p>
            <a:pPr marL="457200" indent="270510" algn="just">
              <a:spcAft>
                <a:spcPts val="0"/>
              </a:spcAft>
            </a:pPr>
            <a:r>
              <a:rPr lang="ru-RU" sz="2200" dirty="0">
                <a:ea typeface="Times New Roman" panose="02020603050405020304" pitchFamily="18" charset="0"/>
              </a:rPr>
              <a:t>И про отца родного своего </a:t>
            </a:r>
          </a:p>
          <a:p>
            <a:pPr marL="457200" indent="270510" algn="just">
              <a:spcAft>
                <a:spcPts val="0"/>
              </a:spcAft>
            </a:pPr>
            <a:r>
              <a:rPr lang="ru-RU" sz="2200" dirty="0">
                <a:ea typeface="Times New Roman" panose="02020603050405020304" pitchFamily="18" charset="0"/>
              </a:rPr>
              <a:t>Мы, зная все, не знаем ничего…</a:t>
            </a:r>
          </a:p>
          <a:p>
            <a:pPr marL="457200" indent="270510" algn="just">
              <a:spcAft>
                <a:spcPts val="0"/>
              </a:spcAft>
            </a:pPr>
            <a:r>
              <a:rPr lang="ru-RU" sz="2200" dirty="0">
                <a:ea typeface="Times New Roman" panose="02020603050405020304" pitchFamily="18" charset="0"/>
              </a:rPr>
              <a:t> </a:t>
            </a:r>
          </a:p>
          <a:p>
            <a:r>
              <a:rPr lang="ru-RU" sz="2200" dirty="0">
                <a:ea typeface="Times New Roman" panose="02020603050405020304" pitchFamily="18" charset="0"/>
              </a:rPr>
              <a:t>Написано это в 1961 году, но может быть отнесено и к любой другой эпохе.   Потому что </a:t>
            </a:r>
            <a:r>
              <a:rPr lang="ru-RU" sz="2200" b="1" dirty="0">
                <a:ea typeface="Times New Roman" panose="02020603050405020304" pitchFamily="18" charset="0"/>
              </a:rPr>
              <a:t>проблема равнодушия к близким</a:t>
            </a:r>
            <a:r>
              <a:rPr lang="ru-RU" sz="2200" dirty="0">
                <a:ea typeface="Times New Roman" panose="02020603050405020304" pitchFamily="18" charset="0"/>
              </a:rPr>
              <a:t> – проблема вечная. И к ней, как к вечной, обращались многие писатели.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718189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3080" y="123547"/>
            <a:ext cx="8175009" cy="44935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ea typeface="Times New Roman" panose="02020603050405020304" pitchFamily="18" charset="0"/>
              </a:rPr>
              <a:t>Особенно часто эта тема звучит применительно к образу маленького человека в русской литературе.   Можно вспомнить и равнодушие Печорина к его другу Максим </a:t>
            </a:r>
            <a:r>
              <a:rPr lang="ru-RU" sz="2200" dirty="0" err="1">
                <a:ea typeface="Times New Roman" panose="02020603050405020304" pitchFamily="18" charset="0"/>
              </a:rPr>
              <a:t>Максимычу</a:t>
            </a:r>
            <a:r>
              <a:rPr lang="ru-RU" sz="2200" dirty="0">
                <a:ea typeface="Times New Roman" panose="02020603050405020304" pitchFamily="18" charset="0"/>
              </a:rPr>
              <a:t>, и равнодушие дочери к станционному смотрителю в одноименной повести Пушкина, и отношение односельчан к Матрене («Матренин двор» А.И. Солженицына).  Не обошла эта тема и Мастера, героя романа Булгакова «Мастер и Маргарита».  Истинный гений и пророк, он оказался не у дел со своим творением, повествующим о еще более великом пророке – </a:t>
            </a:r>
            <a:r>
              <a:rPr lang="ru-RU" sz="2200" dirty="0" err="1">
                <a:ea typeface="Times New Roman" panose="02020603050405020304" pitchFamily="18" charset="0"/>
              </a:rPr>
              <a:t>Иешуа</a:t>
            </a:r>
            <a:r>
              <a:rPr lang="ru-RU" sz="2200" dirty="0">
                <a:ea typeface="Times New Roman" panose="02020603050405020304" pitchFamily="18" charset="0"/>
              </a:rPr>
              <a:t>. Предрассудки системы, отрицающей Бога, равнодушие и издевки литературного окружения загоняют его в угол: он оказывается душевнобольным, беспомощным, страдающим человеком.</a:t>
            </a:r>
            <a:endParaRPr lang="ru-RU" sz="2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3079" y="4621227"/>
            <a:ext cx="8175009" cy="19082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indent="270510" algn="just">
              <a:spcAft>
                <a:spcPts val="0"/>
              </a:spcAft>
            </a:pPr>
            <a:r>
              <a:rPr lang="ru-RU" sz="2000" b="1" dirty="0">
                <a:ea typeface="Times New Roman" panose="02020603050405020304" pitchFamily="18" charset="0"/>
              </a:rPr>
              <a:t>Автор приводит нас к неутешительному выводу:</a:t>
            </a:r>
            <a:r>
              <a:rPr lang="ru-RU" sz="2000" dirty="0">
                <a:ea typeface="Times New Roman" panose="02020603050405020304" pitchFamily="18" charset="0"/>
              </a:rPr>
              <a:t> к сожалению, часто признание к людям приходит запоздало, когда их уже нет. Тогда, когда это признание уже не нужно. Так и в рассказе: «Женщины не выдержали и в голос заплакали, а пришедший с ними директор школы опустил голову».   Но поздно, не услышит…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(396 слов)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4271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3081" y="230495"/>
            <a:ext cx="8338781" cy="618015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3600" b="1" dirty="0">
                <a:solidFill>
                  <a:srgbClr val="C00000"/>
                </a:solidFill>
                <a:ea typeface="Times New Roman" panose="02020603050405020304" pitchFamily="18" charset="0"/>
              </a:rPr>
              <a:t>Вступление</a:t>
            </a:r>
            <a:endParaRPr lang="ru-RU" sz="36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a typeface="Times New Roman" panose="02020603050405020304" pitchFamily="18" charset="0"/>
              </a:rPr>
              <a:t> 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 panose="02020603050405020304" pitchFamily="18" charset="0"/>
              </a:rPr>
              <a:t>В критериях оценки сочинения не предусмотрены отдельные баллы за вступление, однако при его отсутствии возникает ощущение структурного и стилистического «провала», страдает выразительность, искренний, эмоциональный тон рассуждения. Поэтому стоит его использовать. Вступление должно быть небольшим по объему </a:t>
            </a:r>
            <a:r>
              <a:rPr lang="ru-RU" sz="2800" dirty="0" smtClean="0">
                <a:ea typeface="Times New Roman" panose="02020603050405020304" pitchFamily="18" charset="0"/>
              </a:rPr>
              <a:t>              (</a:t>
            </a:r>
            <a:r>
              <a:rPr lang="ru-RU" sz="2800" dirty="0">
                <a:ea typeface="Times New Roman" panose="02020603050405020304" pitchFamily="18" charset="0"/>
              </a:rPr>
              <a:t>1 – 3 предложения), органично связанным с содержанием основной части по смыслу и стилистически.</a:t>
            </a:r>
            <a:endParaRPr lang="ru-RU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4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2263" y="388111"/>
            <a:ext cx="8366077" cy="58262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70C0"/>
                </a:solidFill>
                <a:ea typeface="Times New Roman" panose="02020603050405020304" pitchFamily="18" charset="0"/>
              </a:rPr>
              <a:t>Приемы, используемые во вступлениях </a:t>
            </a:r>
            <a:r>
              <a:rPr lang="ru-RU" sz="2800" b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                   к </a:t>
            </a:r>
            <a:r>
              <a:rPr lang="ru-RU" sz="2800" b="1" dirty="0">
                <a:solidFill>
                  <a:srgbClr val="0070C0"/>
                </a:solidFill>
                <a:ea typeface="Times New Roman" panose="02020603050405020304" pitchFamily="18" charset="0"/>
              </a:rPr>
              <a:t>сочинению:</a:t>
            </a:r>
            <a:endParaRPr lang="ru-RU" sz="2800" dirty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ea typeface="Times New Roman" panose="02020603050405020304" pitchFamily="18" charset="0"/>
              </a:rPr>
              <a:t> </a:t>
            </a:r>
            <a:endParaRPr lang="ru-RU" sz="2400" b="1" dirty="0" smtClean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</a:rPr>
              <a:t>1. Ключевое </a:t>
            </a:r>
            <a:r>
              <a:rPr lang="ru-RU" sz="2800" b="1" dirty="0">
                <a:ea typeface="Times New Roman" panose="02020603050405020304" pitchFamily="18" charset="0"/>
              </a:rPr>
              <a:t>слово и ассоциации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Цель </a:t>
            </a: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приема – выделить ключевое слово текста, определяющее его тему, и представить ряд ассоциаций, которые оно вызывает в вашей памяти или воображении. Эти ассоциации должны быть ярко, образно представлены вслед за ключевым словом, которое образует назывное предложение. 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0819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3582" y="750626"/>
            <a:ext cx="6987654" cy="51641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Times New Roman" panose="02020603050405020304" pitchFamily="18" charset="0"/>
              </a:rPr>
              <a:t>«А.П. Чехов… </a:t>
            </a:r>
            <a:r>
              <a:rPr lang="ru-RU" sz="2400" i="1" u="sng" dirty="0">
                <a:ea typeface="Times New Roman" panose="02020603050405020304" pitchFamily="18" charset="0"/>
              </a:rPr>
              <a:t>Стоит </a:t>
            </a:r>
            <a:r>
              <a:rPr lang="ru-RU" sz="2400" i="1" dirty="0">
                <a:ea typeface="Times New Roman" panose="02020603050405020304" pitchFamily="18" charset="0"/>
              </a:rPr>
              <a:t>произнести это имя, и в сознании возникает целый мир образов: бедная русская провинция, уставшие от однообразной уездной жизни интеллигенты, разоряющиеся дворянские усадьбы. Тоска, безбрежная, непреодолимая… За всем этим – боль писателя, человека совестливого, скромного. </a:t>
            </a:r>
            <a:endParaRPr lang="ru-RU" sz="24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Times New Roman" panose="02020603050405020304" pitchFamily="18" charset="0"/>
              </a:rPr>
              <a:t>Создавая его портрет, К. Чуковский не преувеличивает достоинств Чехова, в основе его повествования – воспоминания людей, близко знавших писателя, – актера Вишневского, писателей – М. Горького и А. Куприна».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93066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3206" y="502550"/>
            <a:ext cx="7820167" cy="52599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</a:rPr>
              <a:t>2. Название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Перед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экзаменуемым не ставится задача озаглавить свое сочинение, однако если вам легко дается создание заголовков, то название может стать приемом вступления и организовать первую фразу вашей работы</a:t>
            </a:r>
            <a:r>
              <a:rPr lang="ru-RU" sz="2400" dirty="0">
                <a:ea typeface="Times New Roman" panose="02020603050405020304" pitchFamily="18" charset="0"/>
              </a:rPr>
              <a:t>.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ea typeface="Times New Roman" panose="02020603050405020304" pitchFamily="18" charset="0"/>
              </a:rPr>
              <a:t>«”</a:t>
            </a:r>
            <a:r>
              <a:rPr lang="ru-RU" sz="2400" i="1" dirty="0">
                <a:ea typeface="Times New Roman" panose="02020603050405020304" pitchFamily="18" charset="0"/>
              </a:rPr>
              <a:t>Великий „</a:t>
            </a:r>
            <a:r>
              <a:rPr lang="ru-RU" sz="2400" i="1" dirty="0" err="1">
                <a:ea typeface="Times New Roman" panose="02020603050405020304" pitchFamily="18" charset="0"/>
              </a:rPr>
              <a:t>сострадалец</a:t>
            </a:r>
            <a:r>
              <a:rPr lang="ru-RU" sz="2400" i="1" dirty="0">
                <a:ea typeface="Times New Roman" panose="02020603050405020304" pitchFamily="18" charset="0"/>
              </a:rPr>
              <a:t>“ – </a:t>
            </a:r>
            <a:r>
              <a:rPr lang="ru-RU" sz="2400" i="1" u="sng" dirty="0">
                <a:ea typeface="Times New Roman" panose="02020603050405020304" pitchFamily="18" charset="0"/>
              </a:rPr>
              <a:t>так можно было бы озаглавить этот текст, ведь </a:t>
            </a:r>
            <a:r>
              <a:rPr lang="ru-RU" sz="2400" i="1" dirty="0">
                <a:ea typeface="Times New Roman" panose="02020603050405020304" pitchFamily="18" charset="0"/>
              </a:rPr>
              <a:t>главной чертой личности А.П. Чехова, на которой сосредоточился автор, стала его щедрая, не требующая благодарности помощь людям».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2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7672" y="429207"/>
            <a:ext cx="8256896" cy="54722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800" b="1" dirty="0" smtClean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</a:rPr>
              <a:t>3. Ссылка </a:t>
            </a:r>
            <a:r>
              <a:rPr lang="ru-RU" sz="2800" b="1" dirty="0">
                <a:ea typeface="Times New Roman" panose="02020603050405020304" pitchFamily="18" charset="0"/>
              </a:rPr>
              <a:t>на авторитетное мнение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800" b="1" dirty="0" smtClean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Это </a:t>
            </a: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может быть мнение конкретного человека, чье имя нужно назвать, или мнение профессионалов («политики высказываются…», «экономисты провозглашают…»), или же традиционно-исторический опыт, на который можно сослаться в безличной форме («недаром в народе говорят…», «бытует мнение, что</a:t>
            </a: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…»).</a:t>
            </a:r>
            <a:endParaRPr lang="ru-RU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3632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2764" y="752708"/>
            <a:ext cx="6974005" cy="47643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Times New Roman" panose="02020603050405020304" pitchFamily="18" charset="0"/>
              </a:rPr>
              <a:t>«</a:t>
            </a:r>
            <a:r>
              <a:rPr lang="ru-RU" sz="2400" i="1" u="sng" dirty="0">
                <a:ea typeface="Times New Roman" panose="02020603050405020304" pitchFamily="18" charset="0"/>
              </a:rPr>
              <a:t>Часто  можно услышать </a:t>
            </a:r>
            <a:r>
              <a:rPr lang="ru-RU" sz="2400" i="1" dirty="0">
                <a:ea typeface="Times New Roman" panose="02020603050405020304" pitchFamily="18" charset="0"/>
              </a:rPr>
              <a:t>из уст политиков высказывания о том, что задача правительства  ‒ обеспечить мирное сосуществование народов на планете, как значима деятельность государства, направленная на мирное урегулирование межнациональных и религиозных конфликтов! </a:t>
            </a:r>
            <a:endParaRPr lang="ru-RU" sz="24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Times New Roman" panose="02020603050405020304" pitchFamily="18" charset="0"/>
              </a:rPr>
              <a:t>А какой вклад может внести в дело упрочения мира обычный человек? Именно над этой проблемой задумался писатель, публицист и общественный деятель А.И. Солженицын…».</a:t>
            </a:r>
            <a:endParaRPr lang="ru-RU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6024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525" y="679365"/>
            <a:ext cx="6987653" cy="547226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a typeface="Times New Roman" panose="02020603050405020304" pitchFamily="18" charset="0"/>
              </a:rPr>
              <a:t>4</a:t>
            </a:r>
            <a:r>
              <a:rPr lang="ru-RU" sz="2800" b="1" dirty="0" smtClean="0">
                <a:ea typeface="Times New Roman" panose="02020603050405020304" pitchFamily="18" charset="0"/>
              </a:rPr>
              <a:t>. Цитата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dirty="0" smtClean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Использование </a:t>
            </a: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цитаты – очень распространенный и выигрышный вариант вступления. Если вы не можете припомнить подходящую цитату, не стоит сильно расстраиваться, так как порой яркое высказывание из исходного текста может стать превосходным началом сочинения.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      </a:t>
            </a:r>
            <a:endParaRPr lang="ru-RU" sz="2800" b="1" dirty="0">
              <a:solidFill>
                <a:srgbClr val="C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20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9558" y="588784"/>
            <a:ext cx="8202304" cy="5189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>
                <a:ea typeface="Times New Roman" panose="02020603050405020304" pitchFamily="18" charset="0"/>
              </a:rPr>
              <a:t>Из исходного текста: </a:t>
            </a:r>
            <a:r>
              <a:rPr lang="ru-RU" sz="2400" i="1" dirty="0">
                <a:ea typeface="Times New Roman" panose="02020603050405020304" pitchFamily="18" charset="0"/>
              </a:rPr>
              <a:t>«”Каждый человек может быть необыкновенным, если откроет свою душу красоте мира и она властно войдет в эту душу”, – </a:t>
            </a:r>
            <a:r>
              <a:rPr lang="ru-RU" sz="2400" i="1" u="sng" dirty="0">
                <a:ea typeface="Times New Roman" panose="02020603050405020304" pitchFamily="18" charset="0"/>
              </a:rPr>
              <a:t>пише</a:t>
            </a:r>
            <a:r>
              <a:rPr lang="ru-RU" sz="2400" i="1" dirty="0">
                <a:ea typeface="Times New Roman" panose="02020603050405020304" pitchFamily="18" charset="0"/>
              </a:rPr>
              <a:t>т Наталья </a:t>
            </a:r>
            <a:r>
              <a:rPr lang="ru-RU" sz="2400" i="1" dirty="0" err="1">
                <a:ea typeface="Times New Roman" panose="02020603050405020304" pitchFamily="18" charset="0"/>
              </a:rPr>
              <a:t>Долинина</a:t>
            </a:r>
            <a:r>
              <a:rPr lang="ru-RU" sz="2400" i="1" dirty="0">
                <a:ea typeface="Times New Roman" panose="02020603050405020304" pitchFamily="18" charset="0"/>
              </a:rPr>
              <a:t>, </a:t>
            </a:r>
            <a:r>
              <a:rPr lang="ru-RU" sz="2400" i="1" u="sng" dirty="0">
                <a:ea typeface="Times New Roman" panose="02020603050405020304" pitchFamily="18" charset="0"/>
              </a:rPr>
              <a:t>предлагая своим читателям задуматься над</a:t>
            </a:r>
            <a:r>
              <a:rPr lang="ru-RU" sz="2400" i="1" dirty="0">
                <a:ea typeface="Times New Roman" panose="02020603050405020304" pitchFamily="18" charset="0"/>
              </a:rPr>
              <a:t> вечной </a:t>
            </a:r>
            <a:r>
              <a:rPr lang="ru-RU" sz="2400" i="1" u="sng" dirty="0">
                <a:ea typeface="Times New Roman" panose="02020603050405020304" pitchFamily="18" charset="0"/>
              </a:rPr>
              <a:t>проблемой</a:t>
            </a:r>
            <a:r>
              <a:rPr lang="ru-RU" sz="2400" i="1" dirty="0">
                <a:ea typeface="Times New Roman" panose="02020603050405020304" pitchFamily="18" charset="0"/>
              </a:rPr>
              <a:t> духовности человека и общества».</a:t>
            </a:r>
            <a:endParaRPr lang="ru-RU" sz="24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b="1" i="1" dirty="0" smtClean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i="1" dirty="0" smtClean="0">
                <a:ea typeface="Times New Roman" panose="02020603050405020304" pitchFamily="18" charset="0"/>
              </a:rPr>
              <a:t>Из </a:t>
            </a:r>
            <a:r>
              <a:rPr lang="ru-RU" sz="2400" b="1" i="1" dirty="0">
                <a:ea typeface="Times New Roman" panose="02020603050405020304" pitchFamily="18" charset="0"/>
              </a:rPr>
              <a:t>другого источника:</a:t>
            </a:r>
            <a:r>
              <a:rPr lang="ru-RU" sz="2400" i="1" dirty="0">
                <a:ea typeface="Times New Roman" panose="02020603050405020304" pitchFamily="18" charset="0"/>
              </a:rPr>
              <a:t> «”Настоящие писатели – совесть человечества”, − </a:t>
            </a:r>
            <a:r>
              <a:rPr lang="ru-RU" sz="2400" i="1" u="sng" dirty="0">
                <a:ea typeface="Times New Roman" panose="02020603050405020304" pitchFamily="18" charset="0"/>
              </a:rPr>
              <a:t>утверждал </a:t>
            </a:r>
            <a:r>
              <a:rPr lang="ru-RU" sz="2400" i="1" dirty="0">
                <a:ea typeface="Times New Roman" panose="02020603050405020304" pitchFamily="18" charset="0"/>
              </a:rPr>
              <a:t>великий философ Людвиг Фейербах. </a:t>
            </a:r>
            <a:r>
              <a:rPr lang="ru-RU" sz="2400" i="1" u="sng" dirty="0">
                <a:ea typeface="Times New Roman" panose="02020603050405020304" pitchFamily="18" charset="0"/>
              </a:rPr>
              <a:t>И не случайно</a:t>
            </a:r>
            <a:r>
              <a:rPr lang="ru-RU" sz="2400" i="1" dirty="0">
                <a:ea typeface="Times New Roman" panose="02020603050405020304" pitchFamily="18" charset="0"/>
              </a:rPr>
              <a:t>. Совестливость, скромная оценка себя как творца дают возможность совершенствоваться, искать, ценить тех, для кого ты работаешь. А ведь без этого нет развития…»</a:t>
            </a:r>
            <a:endParaRPr lang="ru-RU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783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69743" y="442501"/>
            <a:ext cx="61005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3.  ФОРМУЛИРОВКА ПРОБЛЕМЫ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842" y="1194180"/>
            <a:ext cx="8475259" cy="489364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Важно! </a:t>
            </a:r>
          </a:p>
          <a:p>
            <a:pPr marL="457200" indent="-457200" algn="just">
              <a:buAutoNum type="arabicPeriod"/>
            </a:pPr>
            <a:r>
              <a:rPr lang="ru-RU" sz="2800" b="1" dirty="0" smtClean="0"/>
              <a:t>Не путать понятия «тема» и «проблема», </a:t>
            </a:r>
          </a:p>
          <a:p>
            <a:pPr marL="457200" indent="-457200" algn="just">
              <a:buAutoNum type="arabicPeriod"/>
            </a:pPr>
            <a:r>
              <a:rPr lang="ru-RU" sz="2800" b="1" dirty="0" smtClean="0"/>
              <a:t>Тренироваться использовать разные способы формулировки проблемы, овладеть ими и выбирать применительно к конкретному исходному тексту и сочинению по нему более приемлемый вариант.</a:t>
            </a:r>
          </a:p>
          <a:p>
            <a:pPr algn="just"/>
            <a:r>
              <a:rPr lang="ru-RU" sz="2800" b="1" dirty="0" smtClean="0"/>
              <a:t>3. Не забывать,  что структурная часть сочинения,    посвященная формулировке проблемы, невелика и занимает всего 1-2 предложения, сгруппированные в отдельный абзац.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95715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6979" y="229291"/>
            <a:ext cx="7779224" cy="60385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</a:rPr>
              <a:t>5. Вопросы-стимулы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Прием</a:t>
            </a: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, основанный на использовании ряда вопросов, открывающих сочинение. Одновременно они, как правило, </a:t>
            </a: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подводят к формулировке </a:t>
            </a: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проблемы. Вопрос не должен быть один, иначе он как бы повисает в воздухе, не производит должного впечатления. Слишком же длинная череда вопросов тяжела для восприятия, так как может привести к потере концентрации внимания. Оптимальное количество вопросов-стимулов – три</a:t>
            </a: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!</a:t>
            </a:r>
            <a:endParaRPr lang="ru-RU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631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9684" y="1321719"/>
            <a:ext cx="7902053" cy="35318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ea typeface="Times New Roman" panose="02020603050405020304" pitchFamily="18" charset="0"/>
              </a:rPr>
              <a:t>«Что такое душа? Когда и почему человек чувствует ее пробуждение? И что она дарует – счастье или страдание? Ответы на эти мучительные вопросы пытается найти </a:t>
            </a:r>
            <a:r>
              <a:rPr lang="ru-RU" sz="2800" i="1" dirty="0" smtClean="0">
                <a:ea typeface="Times New Roman" panose="02020603050405020304" pitchFamily="18" charset="0"/>
              </a:rPr>
              <a:t>известный </a:t>
            </a:r>
            <a:r>
              <a:rPr lang="ru-RU" sz="2800" i="1" dirty="0">
                <a:ea typeface="Times New Roman" panose="02020603050405020304" pitchFamily="18" charset="0"/>
              </a:rPr>
              <a:t>писатель М. </a:t>
            </a:r>
            <a:r>
              <a:rPr lang="ru-RU" sz="2800" i="1" dirty="0" smtClean="0">
                <a:ea typeface="Times New Roman" panose="02020603050405020304" pitchFamily="18" charset="0"/>
              </a:rPr>
              <a:t>Пришвин,  размышляя над философской проблемой значимости духовной и душевной жизни человека».</a:t>
            </a:r>
            <a:endParaRPr lang="ru-RU" sz="2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777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9432" y="170355"/>
            <a:ext cx="8243248" cy="65340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</a:rPr>
              <a:t>6. Картина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Ряд назывных </a:t>
            </a: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предложений или неполных предложений, </a:t>
            </a: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открывающих сочинение, благодаря описательности, зрительным образам, </a:t>
            </a: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                       в </a:t>
            </a: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совокупности должен создать образ впечатляющей картины. Цель приема – воздействие на эмоции и чувства читателя.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ea typeface="Times New Roman" panose="02020603050405020304" pitchFamily="18" charset="0"/>
              </a:rPr>
              <a:t>«Бескрайняя пустыня… Знойное солнце… Горячий песок… И мертвое безмолвие… </a:t>
            </a:r>
            <a:r>
              <a:rPr lang="ru-RU" sz="2800" i="1" u="sng" dirty="0">
                <a:ea typeface="Times New Roman" panose="02020603050405020304" pitchFamily="18" charset="0"/>
              </a:rPr>
              <a:t>Такой станет </a:t>
            </a:r>
            <a:r>
              <a:rPr lang="ru-RU" sz="2800" i="1" dirty="0">
                <a:ea typeface="Times New Roman" panose="02020603050405020304" pitchFamily="18" charset="0"/>
              </a:rPr>
              <a:t>наша земля, если мы не начнем бережно относиться к природе. И литература должна пробуждать внимание людей к этой проблеме. </a:t>
            </a:r>
            <a:r>
              <a:rPr lang="ru-RU" sz="2800" i="1" u="sng" dirty="0">
                <a:ea typeface="Times New Roman" panose="02020603050405020304" pitchFamily="18" charset="0"/>
              </a:rPr>
              <a:t>Именно эта мысль отчетливо звучит </a:t>
            </a:r>
            <a:r>
              <a:rPr lang="ru-RU" sz="2800" i="1" dirty="0">
                <a:ea typeface="Times New Roman" panose="02020603050405020304" pitchFamily="18" charset="0"/>
              </a:rPr>
              <a:t>в статье С. Залыгина».</a:t>
            </a:r>
            <a:endParaRPr lang="ru-RU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861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297681"/>
            <a:ext cx="8325134" cy="61093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</a:rPr>
              <a:t>7. Воображаемый </a:t>
            </a:r>
            <a:r>
              <a:rPr lang="ru-RU" sz="2800" b="1" dirty="0">
                <a:ea typeface="Times New Roman" panose="02020603050405020304" pitchFamily="18" charset="0"/>
              </a:rPr>
              <a:t>оппонент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Этот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прием можно использовать при условии, что вы хорошо поняли авторскую позицию. Тогда одному или двум вашим полемическим замечаниям по ее поводу можно придать общий характер.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ea typeface="Times New Roman" panose="02020603050405020304" pitchFamily="18" charset="0"/>
              </a:rPr>
              <a:t>«</a:t>
            </a:r>
            <a:r>
              <a:rPr lang="ru-RU" sz="2400" i="1" u="sng" dirty="0">
                <a:ea typeface="Times New Roman" panose="02020603050405020304" pitchFamily="18" charset="0"/>
              </a:rPr>
              <a:t>Возможно, многие сочтут </a:t>
            </a:r>
            <a:r>
              <a:rPr lang="ru-RU" sz="2400" i="1" dirty="0">
                <a:ea typeface="Times New Roman" panose="02020603050405020304" pitchFamily="18" charset="0"/>
              </a:rPr>
              <a:t>экологические проблемы уделом науки и публицистики. </a:t>
            </a:r>
            <a:r>
              <a:rPr lang="ru-RU" sz="2400" i="1" u="sng" dirty="0">
                <a:ea typeface="Times New Roman" panose="02020603050405020304" pitchFamily="18" charset="0"/>
              </a:rPr>
              <a:t>Вероятно, найдутся и те</a:t>
            </a:r>
            <a:r>
              <a:rPr lang="ru-RU" sz="2400" i="1" dirty="0">
                <a:ea typeface="Times New Roman" panose="02020603050405020304" pitchFamily="18" charset="0"/>
              </a:rPr>
              <a:t>, кто засомневается, что для литературы эта проблематика – важнейшая. </a:t>
            </a:r>
            <a:r>
              <a:rPr lang="ru-RU" sz="2400" i="1" u="sng" dirty="0" smtClean="0">
                <a:ea typeface="Times New Roman" panose="02020603050405020304" pitchFamily="18" charset="0"/>
              </a:rPr>
              <a:t>С. Залыгин </a:t>
            </a:r>
            <a:r>
              <a:rPr lang="ru-RU" sz="2400" i="1" u="sng" dirty="0">
                <a:ea typeface="Times New Roman" panose="02020603050405020304" pitchFamily="18" charset="0"/>
              </a:rPr>
              <a:t>же из числа тех</a:t>
            </a:r>
            <a:r>
              <a:rPr lang="ru-RU" sz="2400" i="1" dirty="0">
                <a:ea typeface="Times New Roman" panose="02020603050405020304" pitchFamily="18" charset="0"/>
              </a:rPr>
              <a:t>, </a:t>
            </a:r>
            <a:r>
              <a:rPr lang="ru-RU" sz="2400" i="1" u="sng" dirty="0">
                <a:ea typeface="Times New Roman" panose="02020603050405020304" pitchFamily="18" charset="0"/>
              </a:rPr>
              <a:t>кто уверен</a:t>
            </a:r>
            <a:r>
              <a:rPr lang="ru-RU" sz="2400" i="1" dirty="0">
                <a:ea typeface="Times New Roman" panose="02020603050405020304" pitchFamily="18" charset="0"/>
              </a:rPr>
              <a:t>: литература должна воспринять «проблему природы» как безусловно главную проблему современного мира».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1647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4716" y="101811"/>
            <a:ext cx="8775510" cy="65340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ea typeface="Times New Roman" panose="02020603050405020304" pitchFamily="18" charset="0"/>
              </a:rPr>
              <a:t>8. «</a:t>
            </a:r>
            <a:r>
              <a:rPr lang="ru-RU" sz="2800" b="1" dirty="0" smtClean="0">
                <a:ea typeface="Times New Roman" panose="02020603050405020304" pitchFamily="18" charset="0"/>
              </a:rPr>
              <a:t>И </a:t>
            </a:r>
            <a:r>
              <a:rPr lang="ru-RU" sz="2800" b="1" dirty="0">
                <a:ea typeface="Times New Roman" panose="02020603050405020304" pitchFamily="18" charset="0"/>
              </a:rPr>
              <a:t>что же автор хотел сказать?»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Этот прием лучше использовать при работе </a:t>
            </a: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                                   с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художественным текстом, когда позиция автора скрыта </a:t>
            </a: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            в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подтексте какой-либо истории, не высказывается прямо. Именно тогда возможно акцентировать внимание на контрасте между незамысловатостью рассказанной истории, ее частным характером – и глубиной ее смысла, ее общечеловеческим значением.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Times New Roman" panose="02020603050405020304" pitchFamily="18" charset="0"/>
              </a:rPr>
              <a:t>«Незамысловатая </a:t>
            </a:r>
            <a:r>
              <a:rPr lang="ru-RU" sz="2400" i="1" u="sng" dirty="0" smtClean="0">
                <a:ea typeface="Times New Roman" panose="02020603050405020304" pitchFamily="18" charset="0"/>
              </a:rPr>
              <a:t>история</a:t>
            </a:r>
            <a:r>
              <a:rPr lang="ru-RU" sz="2400" i="1" dirty="0" smtClean="0">
                <a:ea typeface="Times New Roman" panose="02020603050405020304" pitchFamily="18" charset="0"/>
              </a:rPr>
              <a:t> о </a:t>
            </a:r>
            <a:r>
              <a:rPr lang="ru-RU" sz="2400" i="1" dirty="0">
                <a:ea typeface="Times New Roman" panose="02020603050405020304" pitchFamily="18" charset="0"/>
              </a:rPr>
              <a:t>собаке, не пожелавшей расставаться с привычкой находить приют у ног хозяина, </a:t>
            </a:r>
            <a:r>
              <a:rPr lang="ru-RU" sz="2400" i="1" u="sng" dirty="0">
                <a:ea typeface="Times New Roman" panose="02020603050405020304" pitchFamily="18" charset="0"/>
              </a:rPr>
              <a:t>лишь на первый взгляд кажется забавной</a:t>
            </a:r>
            <a:r>
              <a:rPr lang="ru-RU" sz="2400" i="1" dirty="0">
                <a:ea typeface="Times New Roman" panose="02020603050405020304" pitchFamily="18" charset="0"/>
              </a:rPr>
              <a:t>. </a:t>
            </a:r>
            <a:r>
              <a:rPr lang="ru-RU" sz="2400" i="1" u="sng" dirty="0">
                <a:ea typeface="Times New Roman" panose="02020603050405020304" pitchFamily="18" charset="0"/>
              </a:rPr>
              <a:t>На самом деле она полна глубокого смысла</a:t>
            </a:r>
            <a:r>
              <a:rPr lang="ru-RU" sz="2400" i="1" dirty="0">
                <a:ea typeface="Times New Roman" panose="02020603050405020304" pitchFamily="18" charset="0"/>
              </a:rPr>
              <a:t>. Верность, преданность, доверчивость – так ли часты они в отношениях людей? Читая повествование, невольно задумываешься о том, что порой </a:t>
            </a:r>
            <a:r>
              <a:rPr lang="ru-RU" sz="2400" i="1" dirty="0" smtClean="0">
                <a:ea typeface="Times New Roman" panose="02020603050405020304" pitchFamily="18" charset="0"/>
              </a:rPr>
              <a:t>       животное </a:t>
            </a:r>
            <a:r>
              <a:rPr lang="ru-RU" sz="2400" i="1" dirty="0">
                <a:ea typeface="Times New Roman" panose="02020603050405020304" pitchFamily="18" charset="0"/>
              </a:rPr>
              <a:t>лучше человека…»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1465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899" y="197346"/>
            <a:ext cx="8679976" cy="61093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  <a:cs typeface="Segoe UI Semibold" panose="020B0702040204020203" pitchFamily="34" charset="0"/>
              </a:rPr>
              <a:t>9. Общие </a:t>
            </a:r>
            <a:r>
              <a:rPr lang="ru-RU" sz="2800" b="1" dirty="0">
                <a:ea typeface="Times New Roman" panose="02020603050405020304" pitchFamily="18" charset="0"/>
                <a:cs typeface="Segoe UI Semibold" panose="020B0702040204020203" pitchFamily="34" charset="0"/>
              </a:rPr>
              <a:t>сведения об обсуждаемой проблеме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Segoe UI Semibold" panose="020B0702040204020203" pitchFamily="34" charset="0"/>
              </a:rPr>
              <a:t>Такой прием можно было бы назвать и по-другому: </a:t>
            </a:r>
            <a:endParaRPr lang="ru-RU" sz="2400" dirty="0" smtClean="0">
              <a:solidFill>
                <a:srgbClr val="C00000"/>
              </a:solidFill>
              <a:ea typeface="Times New Roman" panose="02020603050405020304" pitchFamily="18" charset="0"/>
              <a:cs typeface="Segoe UI Semibold" panose="020B0702040204020203" pitchFamily="34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C00000"/>
                </a:solidFill>
                <a:ea typeface="Times New Roman" panose="02020603050405020304" pitchFamily="18" charset="0"/>
                <a:cs typeface="Segoe UI Semibold" panose="020B0702040204020203" pitchFamily="34" charset="0"/>
              </a:rPr>
              <a:t>«</a:t>
            </a:r>
            <a:r>
              <a:rPr lang="ru-RU" sz="2400" dirty="0">
                <a:solidFill>
                  <a:srgbClr val="C00000"/>
                </a:solidFill>
                <a:ea typeface="Times New Roman" panose="02020603050405020304" pitchFamily="18" charset="0"/>
                <a:cs typeface="Segoe UI Semibold" panose="020B0702040204020203" pitchFamily="34" charset="0"/>
              </a:rPr>
              <a:t>От общего – к частному». Если у вас есть база знаний – поговорите о проблеме в расширительном плане в начале своих сочинений. Но не забудьте вернуться к тому ее аспекту, который затронул автор, иначе работа будет иметь слишком общий характер и вы неоправданно отдалитесь от исходного текста.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Times New Roman" panose="02020603050405020304" pitchFamily="18" charset="0"/>
                <a:cs typeface="Segoe UI Semibold" panose="020B0702040204020203" pitchFamily="34" charset="0"/>
              </a:rPr>
              <a:t>«Цивилизация не синоним культуры. Цивилизация наращивает возможности человека организовать удобную жизнь для своего тела. Культура заботится о душе. Рост цивилизации не служит залогом для роста культуры. Часто даже наоборот. </a:t>
            </a:r>
            <a:endParaRPr lang="ru-RU" sz="2400" dirty="0">
              <a:ea typeface="Times New Roman" panose="02020603050405020304" pitchFamily="18" charset="0"/>
              <a:cs typeface="Segoe UI Semibold" panose="020B0702040204020203" pitchFamily="34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u="sng" dirty="0">
                <a:ea typeface="Times New Roman" panose="02020603050405020304" pitchFamily="18" charset="0"/>
                <a:cs typeface="Segoe UI Semibold" panose="020B0702040204020203" pitchFamily="34" charset="0"/>
              </a:rPr>
              <a:t>Рассуждая о роли</a:t>
            </a:r>
            <a:r>
              <a:rPr lang="ru-RU" sz="2400" i="1" dirty="0">
                <a:ea typeface="Times New Roman" panose="02020603050405020304" pitchFamily="18" charset="0"/>
                <a:cs typeface="Segoe UI Semibold" panose="020B0702040204020203" pitchFamily="34" charset="0"/>
              </a:rPr>
              <a:t> культуры в жизни современного человека, Д.С. Лихачев </a:t>
            </a:r>
            <a:r>
              <a:rPr lang="ru-RU" sz="2400" i="1" u="sng" dirty="0">
                <a:ea typeface="Times New Roman" panose="02020603050405020304" pitchFamily="18" charset="0"/>
                <a:cs typeface="Segoe UI Semibold" panose="020B0702040204020203" pitchFamily="34" charset="0"/>
              </a:rPr>
              <a:t>приходит к</a:t>
            </a:r>
            <a:r>
              <a:rPr lang="ru-RU" sz="2400" i="1" dirty="0">
                <a:ea typeface="Times New Roman" panose="02020603050405020304" pitchFamily="18" charset="0"/>
                <a:cs typeface="Segoe UI Semibold" panose="020B0702040204020203" pitchFamily="34" charset="0"/>
              </a:rPr>
              <a:t> неутешительным </a:t>
            </a:r>
            <a:r>
              <a:rPr lang="ru-RU" sz="2400" i="1" u="sng" dirty="0">
                <a:ea typeface="Times New Roman" panose="02020603050405020304" pitchFamily="18" charset="0"/>
                <a:cs typeface="Segoe UI Semibold" panose="020B0702040204020203" pitchFamily="34" charset="0"/>
              </a:rPr>
              <a:t>выводам</a:t>
            </a:r>
            <a:r>
              <a:rPr lang="ru-RU" sz="2400" i="1" dirty="0">
                <a:ea typeface="Times New Roman" panose="02020603050405020304" pitchFamily="18" charset="0"/>
                <a:cs typeface="Segoe UI Semibold" panose="020B0702040204020203" pitchFamily="34" charset="0"/>
              </a:rPr>
              <a:t>:…»</a:t>
            </a:r>
            <a:endParaRPr lang="ru-RU" sz="2400" dirty="0">
              <a:effectLst/>
              <a:ea typeface="Times New Roman" panose="02020603050405020304" pitchFamily="18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7543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77671" y="323904"/>
            <a:ext cx="8188657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</a:rPr>
              <a:t>10. Обращение </a:t>
            </a:r>
            <a:r>
              <a:rPr lang="ru-RU" sz="2800" b="1" dirty="0">
                <a:ea typeface="Times New Roman" panose="02020603050405020304" pitchFamily="18" charset="0"/>
              </a:rPr>
              <a:t>к читателю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Обращение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в форме вопросительных или восклицательных предложений с использованием местоимения «вы» – яркий публицистический прием. Однако пользоваться им необходимо с осторожностью: обращения не должны быть излишне напористыми, банальными и назидательными.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 smtClean="0">
                <a:ea typeface="Times New Roman" panose="02020603050405020304" pitchFamily="18" charset="0"/>
              </a:rPr>
              <a:t>«</a:t>
            </a:r>
            <a:r>
              <a:rPr lang="ru-RU" sz="2400" i="1" dirty="0">
                <a:ea typeface="Times New Roman" panose="02020603050405020304" pitchFamily="18" charset="0"/>
              </a:rPr>
              <a:t>Храните тайны, дорожите ими! Ведь доверенное вам – это знак особых отношений, которые можно и потерять! Кто знает, много ли вам их будет доверено? А вот не дорожим и теряем, </a:t>
            </a:r>
            <a:r>
              <a:rPr lang="ru-RU" sz="2400" i="1" u="sng" dirty="0">
                <a:ea typeface="Times New Roman" panose="02020603050405020304" pitchFamily="18" charset="0"/>
              </a:rPr>
              <a:t>как будто хочет сказать автор…»</a:t>
            </a:r>
            <a:endParaRPr lang="ru-RU" sz="2400" u="sng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Times New Roman" panose="02020603050405020304" pitchFamily="18" charset="0"/>
              </a:rPr>
              <a:t> 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6883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1319" y="265131"/>
            <a:ext cx="8393373" cy="60385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</a:rPr>
              <a:t>11. Создание </a:t>
            </a:r>
            <a:r>
              <a:rPr lang="ru-RU" sz="2800" b="1" dirty="0">
                <a:ea typeface="Times New Roman" panose="02020603050405020304" pitchFamily="18" charset="0"/>
              </a:rPr>
              <a:t>определенного эмоционального </a:t>
            </a:r>
            <a:r>
              <a:rPr lang="ru-RU" sz="2800" b="1" dirty="0" smtClean="0">
                <a:ea typeface="Times New Roman" panose="02020603050405020304" pitchFamily="18" charset="0"/>
              </a:rPr>
              <a:t>настроя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Здесь могут быть и картинки воспоминаний, и впечатления от увиденного и пережитого, и описания эмоциональных состояний. Такие вступления притягательны своей искренностью. Выбирайте данный прием смело, если чувствуете, что вам по силам написать всю работу в таком ключе. Однако подобное вступление будет смотреться нелепо в сочинении, наполненном официальными оборотами</a:t>
            </a:r>
            <a:r>
              <a:rPr lang="ru-RU" sz="2800" dirty="0" smtClean="0">
                <a:ea typeface="Times New Roman" panose="02020603050405020304" pitchFamily="18" charset="0"/>
              </a:rPr>
              <a:t>.</a:t>
            </a:r>
            <a:endParaRPr lang="ru-RU" sz="28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831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675169"/>
            <a:ext cx="8229599" cy="51891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Times New Roman" panose="02020603050405020304" pitchFamily="18" charset="0"/>
              </a:rPr>
              <a:t>«Помню красочные переливы света, брызжущие волны, солнце искрится в капельках брызг. Море. Какое оно! Хорошее… А через несколько дней, во время шторма, оно выплеснуло на берег мертвую живность. И тяжелый запах смерти стоял несколько дней рядом с берегом. Жизнь и смерть так близко. Может быть, тогда, в детстве, в первый раз эта мысль потрясла меня и запомнилась. Не забываются детские потрясения никогда. Потому что становятся мостиком во взрослую жизнь. </a:t>
            </a:r>
            <a:endParaRPr lang="ru-RU" sz="24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ea typeface="Times New Roman" panose="02020603050405020304" pitchFamily="18" charset="0"/>
              </a:rPr>
              <a:t>Вот и В. Аксенов не забыл того рубежа, на котором он оставлял детство, превращаясь в мужчину… Проблема взросления человека остро звучит в его рассказе».</a:t>
            </a:r>
            <a:endParaRPr lang="ru-RU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40352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842" y="379115"/>
            <a:ext cx="8434315" cy="554305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Times New Roman" panose="02020603050405020304" pitchFamily="18" charset="0"/>
              </a:rPr>
              <a:t>12. Обращение </a:t>
            </a:r>
            <a:r>
              <a:rPr lang="ru-RU" sz="2800" b="1" dirty="0">
                <a:ea typeface="Times New Roman" panose="02020603050405020304" pitchFamily="18" charset="0"/>
              </a:rPr>
              <a:t>к фактам биографии автора, его взглядам, убеждениям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ea typeface="Times New Roman" panose="02020603050405020304" pitchFamily="18" charset="0"/>
              </a:rPr>
              <a:t> 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Прием для того счастливого случая, когда вы действительно что-либо знаете об авторе. Характеризуя автора, старайтесь избегать излишних похвал и официоза, не завышайте его роль в культуре: это прочитывается либо как желание угодить экзаменаторам, либо как лесть в адрес автора и, в целом, не добавляет приязни по отношению к пишущему</a:t>
            </a: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53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94930" y="0"/>
            <a:ext cx="516567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endParaRPr lang="ru-RU" b="1" dirty="0">
              <a:solidFill>
                <a:srgbClr val="0070C0"/>
              </a:solidFill>
            </a:endParaRPr>
          </a:p>
          <a:p>
            <a:r>
              <a:rPr lang="ru-RU" sz="2800" b="1" dirty="0" smtClean="0">
                <a:solidFill>
                  <a:srgbClr val="0070C0"/>
                </a:solidFill>
              </a:rPr>
              <a:t> 4. КОММЕНТАРИЙ ПРОБЛЕМЫ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900" y="800219"/>
            <a:ext cx="8611737" cy="53860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ru-RU" sz="3200" b="1" dirty="0">
                <a:solidFill>
                  <a:srgbClr val="C00000"/>
                </a:solidFill>
              </a:rPr>
              <a:t>Важно! </a:t>
            </a:r>
            <a:endParaRPr lang="ru-RU" sz="32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2400" b="1" dirty="0" smtClean="0"/>
              <a:t>1. Следует давать комментарий </a:t>
            </a:r>
            <a:r>
              <a:rPr lang="ru-RU" sz="2400" b="1" dirty="0" smtClean="0">
                <a:solidFill>
                  <a:srgbClr val="C00000"/>
                </a:solidFill>
              </a:rPr>
              <a:t>именно той проблемы</a:t>
            </a:r>
            <a:r>
              <a:rPr lang="ru-RU" sz="2400" b="1" dirty="0" smtClean="0"/>
              <a:t>,  которая была до этого сформулирована;</a:t>
            </a:r>
          </a:p>
          <a:p>
            <a:pPr algn="just"/>
            <a:r>
              <a:rPr lang="ru-RU" sz="2400" b="1" dirty="0" smtClean="0"/>
              <a:t>2. Следует давать </a:t>
            </a:r>
            <a:r>
              <a:rPr lang="ru-RU" sz="2400" b="1" dirty="0" smtClean="0">
                <a:solidFill>
                  <a:srgbClr val="C00000"/>
                </a:solidFill>
              </a:rPr>
              <a:t>ТЕКСТУАЛЬНЫЙ</a:t>
            </a:r>
            <a:r>
              <a:rPr lang="ru-RU" sz="2400" b="1" dirty="0" smtClean="0"/>
              <a:t> комментарий,  при этом не менее двух раз сослаться на текст (цитаты,  проблемный анализ, отсылки к ситуациям, коллизиям, эпизодам), дополняя по возможности и по желанию  </a:t>
            </a:r>
            <a:r>
              <a:rPr lang="ru-RU" sz="2400" b="1" dirty="0" smtClean="0">
                <a:solidFill>
                  <a:srgbClr val="C00000"/>
                </a:solidFill>
              </a:rPr>
              <a:t>КОНЦЕПТУАЛЬНЫМ</a:t>
            </a:r>
            <a:r>
              <a:rPr lang="ru-RU" sz="2400" b="1" dirty="0" smtClean="0"/>
              <a:t>.</a:t>
            </a:r>
          </a:p>
          <a:p>
            <a:pPr algn="just"/>
            <a:r>
              <a:rPr lang="ru-RU" sz="2400" b="1" dirty="0" smtClean="0"/>
              <a:t>3. Знакомились с тремя способами создания </a:t>
            </a:r>
            <a:r>
              <a:rPr lang="ru-RU" sz="2400" b="1" dirty="0" smtClean="0">
                <a:solidFill>
                  <a:srgbClr val="C00000"/>
                </a:solidFill>
              </a:rPr>
              <a:t>ТЕКСТУАЛЬНОГО</a:t>
            </a:r>
            <a:r>
              <a:rPr lang="ru-RU" sz="2400" b="1" dirty="0" smtClean="0"/>
              <a:t> комментария,  подчеркивая,  что ими не исчерпываются все варианты</a:t>
            </a:r>
          </a:p>
          <a:p>
            <a:pPr algn="just"/>
            <a:r>
              <a:rPr lang="ru-RU" sz="2400" b="1" dirty="0" smtClean="0"/>
              <a:t>4. Объем комментария – 5-9 предложений.</a:t>
            </a:r>
          </a:p>
          <a:p>
            <a:pPr algn="just"/>
            <a:r>
              <a:rPr lang="ru-RU" sz="2400" b="1" dirty="0" smtClean="0"/>
              <a:t>5. Комментарий может быть сквозным: пронизывать весь текст сочинения, а не только являться целостным куском,  умещенным в отдельный абзац. </a:t>
            </a:r>
            <a:endParaRPr lang="ru-R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3696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6036" y="1089403"/>
            <a:ext cx="7820167" cy="39149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«Виктор Петрович Астафьев, писатель, публицист, много писал о войне. Сам будучи фронтовиком, он знал о ней не понаслышке. Тот, кто видел смерть близких, кто знает, как легко терять, с особым, бережным трепетом относится к сохранению жизни. Об этом написаны многие книги Астафьева («Звездопад», «Пастух и пастушка», «Прокляты и убиты»), </a:t>
            </a:r>
            <a:r>
              <a:rPr lang="ru-RU" sz="24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 этом и лежащий передо мной отрывок из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статьи, написанной все в той же взволнованной, </a:t>
            </a:r>
            <a:r>
              <a:rPr lang="ru-RU" sz="2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астафьевской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манере».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4161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7230" y="586854"/>
            <a:ext cx="706954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ОСВОЕНИЕ ПРИЕМОВ ВСТУПЛЕНИЙ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8268" y="2142698"/>
            <a:ext cx="7826991" cy="403187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     «</a:t>
            </a:r>
            <a:r>
              <a:rPr lang="ru-RU" sz="3200" dirty="0"/>
              <a:t>Наверное, каждый человек встречал хоть один раз зарю. Как удивительна трава вся в росе! А цветы! А птицы! Как выразить то общее настроение пробуждающейся природы, которое передается и нам, проснувшимся на заре? </a:t>
            </a:r>
            <a:r>
              <a:rPr lang="ru-RU" sz="3200" dirty="0" smtClean="0"/>
              <a:t>       </a:t>
            </a:r>
          </a:p>
          <a:p>
            <a:pPr algn="just"/>
            <a:r>
              <a:rPr lang="ru-RU" sz="3200" dirty="0" smtClean="0"/>
              <a:t>        Именно </a:t>
            </a:r>
            <a:r>
              <a:rPr lang="ru-RU" sz="3200" dirty="0"/>
              <a:t>об этом </a:t>
            </a:r>
            <a:r>
              <a:rPr lang="ru-RU" sz="3200" dirty="0" smtClean="0"/>
              <a:t>рассуждает                    В</a:t>
            </a:r>
            <a:r>
              <a:rPr lang="ru-RU" sz="3200" dirty="0"/>
              <a:t>. Солоухин…»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3152634" y="1441720"/>
            <a:ext cx="2770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«Узнай прием!»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879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7" y="722532"/>
            <a:ext cx="8243248" cy="48320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ea typeface="Times New Roman" panose="02020603050405020304" pitchFamily="18" charset="0"/>
              </a:rPr>
              <a:t>«Я познакомилась со стихами Цветаевой в 11 классе, когда мы изучали поэзию Серебряного века. Не все в ее стихах было понятно, но поразила их сила и мощь. Я поняла, что это мой поэт, встречи с которым еще будут. Но встреча на экзамене – неожиданность все же! Радостная неожиданность</a:t>
            </a:r>
            <a:r>
              <a:rPr lang="ru-RU" sz="2800" dirty="0" smtClean="0">
                <a:ea typeface="Times New Roman" panose="02020603050405020304" pitchFamily="18" charset="0"/>
              </a:rPr>
              <a:t>!</a:t>
            </a:r>
          </a:p>
          <a:p>
            <a:pPr algn="just"/>
            <a:r>
              <a:rPr lang="ru-RU" sz="2800" dirty="0" smtClean="0">
                <a:ea typeface="Times New Roman" panose="02020603050405020304" pitchFamily="18" charset="0"/>
              </a:rPr>
              <a:t>     Воспоминания </a:t>
            </a:r>
            <a:r>
              <a:rPr lang="ru-RU" sz="2800" dirty="0">
                <a:ea typeface="Times New Roman" panose="02020603050405020304" pitchFamily="18" charset="0"/>
              </a:rPr>
              <a:t>Е.Б. </a:t>
            </a:r>
            <a:r>
              <a:rPr lang="ru-RU" sz="2800" dirty="0" err="1">
                <a:ea typeface="Times New Roman" panose="02020603050405020304" pitchFamily="18" charset="0"/>
              </a:rPr>
              <a:t>Тагера</a:t>
            </a:r>
            <a:r>
              <a:rPr lang="ru-RU" sz="2800" dirty="0">
                <a:ea typeface="Times New Roman" panose="02020603050405020304" pitchFamily="18" charset="0"/>
              </a:rPr>
              <a:t>, лично знавшего Марину Ивановну, я прочла с </a:t>
            </a:r>
            <a:r>
              <a:rPr lang="ru-RU" sz="2800" dirty="0" smtClean="0">
                <a:ea typeface="Times New Roman" panose="02020603050405020304" pitchFamily="18" charset="0"/>
              </a:rPr>
              <a:t>интересом</a:t>
            </a:r>
            <a:r>
              <a:rPr lang="ru-RU" sz="2800" dirty="0">
                <a:ea typeface="Times New Roman" panose="02020603050405020304" pitchFamily="18" charset="0"/>
              </a:rPr>
              <a:t>. Думаю, этот литературовед хорошо знал и любил стихи Цветаевой и восхищался ее личностью. Этим чувством пронизан весь текст».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176988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4968" y="231871"/>
            <a:ext cx="8215952" cy="61462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70510" algn="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 panose="02020603050405020304" pitchFamily="18" charset="0"/>
              </a:rPr>
              <a:t>Аэродромы, </a:t>
            </a:r>
          </a:p>
          <a:p>
            <a:pPr indent="270510" algn="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 panose="02020603050405020304" pitchFamily="18" charset="0"/>
              </a:rPr>
              <a:t>пирсы</a:t>
            </a:r>
          </a:p>
          <a:p>
            <a:pPr indent="270510" algn="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 panose="02020603050405020304" pitchFamily="18" charset="0"/>
              </a:rPr>
              <a:t>и перроны, </a:t>
            </a:r>
          </a:p>
          <a:p>
            <a:pPr indent="270510" algn="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 panose="02020603050405020304" pitchFamily="18" charset="0"/>
              </a:rPr>
              <a:t>леса без птиц и земли без воды… </a:t>
            </a:r>
          </a:p>
          <a:p>
            <a:pPr indent="270510" algn="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 panose="02020603050405020304" pitchFamily="18" charset="0"/>
              </a:rPr>
              <a:t>Все меньше – окружающей природы.</a:t>
            </a:r>
          </a:p>
          <a:p>
            <a:pPr indent="270510" algn="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a typeface="Times New Roman" panose="02020603050405020304" pitchFamily="18" charset="0"/>
              </a:rPr>
              <a:t>Все больше – окружающей </a:t>
            </a:r>
            <a:r>
              <a:rPr lang="ru-RU" sz="2800" dirty="0" smtClean="0">
                <a:ea typeface="Times New Roman" panose="02020603050405020304" pitchFamily="18" charset="0"/>
              </a:rPr>
              <a:t>среды... 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270510" algn="r"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ea typeface="Times New Roman" panose="02020603050405020304" pitchFamily="18" charset="0"/>
              </a:rPr>
              <a:t>Р. Рождественский</a:t>
            </a:r>
            <a:r>
              <a:rPr lang="ru-RU" sz="2800" dirty="0"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800" dirty="0" smtClean="0">
                <a:ea typeface="Times New Roman" panose="02020603050405020304" pitchFamily="18" charset="0"/>
              </a:rPr>
              <a:t>   Всего </a:t>
            </a:r>
            <a:r>
              <a:rPr lang="ru-RU" sz="2800" dirty="0">
                <a:ea typeface="Times New Roman" panose="02020603050405020304" pitchFamily="18" charset="0"/>
              </a:rPr>
              <a:t>четыре строки, но в них суть серьезных изменений, происходящих в природе Земли. </a:t>
            </a:r>
            <a:endParaRPr lang="ru-RU" sz="2800" dirty="0" smtClean="0">
              <a:ea typeface="Times New Roman" panose="02020603050405020304" pitchFamily="18" charset="0"/>
            </a:endParaRPr>
          </a:p>
          <a:p>
            <a:pPr algn="just"/>
            <a:r>
              <a:rPr lang="ru-RU" sz="2800" dirty="0"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ea typeface="Times New Roman" panose="02020603050405020304" pitchFamily="18" charset="0"/>
              </a:rPr>
              <a:t>  Мы</a:t>
            </a:r>
            <a:r>
              <a:rPr lang="ru-RU" sz="2800" dirty="0">
                <a:ea typeface="Times New Roman" panose="02020603050405020304" pitchFamily="18" charset="0"/>
              </a:rPr>
              <a:t>, люди XXI века, почти незаметно для себя оказались и свидетелями, и виновниками этих изменений. Чем они могут обернуться для сегодняшнего и последующего поколений?	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374313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9558" y="532263"/>
            <a:ext cx="85844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«Дополни начало сочинения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разными вариантами вступлений!»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9558" y="1939711"/>
            <a:ext cx="8202305" cy="41549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Именно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</a:rPr>
              <a:t>над проблемой отсутствия милосердия заставляет читателей задуматься В. П. Астафьев , автор текста. Эта нравственная проблема была актуальна во все времена, поэтому она не может никого </a:t>
            </a:r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оставить равнодушным.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b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Автор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</a:rPr>
              <a:t>рассказывает историю о девочке, </a:t>
            </a:r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которая,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</a:rPr>
              <a:t>сама того не </a:t>
            </a:r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подозревая, кормила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</a:rPr>
              <a:t>голубей отравленной пищей. Отец девочки добавлял </a:t>
            </a:r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отраву, потому </a:t>
            </a:r>
            <a:r>
              <a:rPr lang="ru-RU" sz="2400" i="1" dirty="0">
                <a:solidFill>
                  <a:srgbClr val="000000"/>
                </a:solidFill>
                <a:latin typeface="Arial" panose="020B0604020202020204" pitchFamily="34" charset="0"/>
              </a:rPr>
              <a:t>что птицы болели и могли заразить животных и людей, а ночью он вывозил мертвых голубей на свалку и </a:t>
            </a:r>
            <a:r>
              <a:rPr lang="ru-RU" sz="24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сжигал…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794318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251" y="450376"/>
            <a:ext cx="7902053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270510" algn="ctr">
              <a:spcAft>
                <a:spcPts val="0"/>
              </a:spcAft>
              <a:tabLst>
                <a:tab pos="540385" algn="l"/>
              </a:tabLst>
            </a:pP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Заключение</a:t>
            </a:r>
            <a:endParaRPr lang="ru-RU" sz="28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marL="457200" indent="270510" algn="ctr">
              <a:spcAft>
                <a:spcPts val="0"/>
              </a:spcAft>
              <a:tabLst>
                <a:tab pos="540385" algn="l"/>
              </a:tabLst>
            </a:pPr>
            <a:r>
              <a:rPr lang="ru-RU" sz="2800" b="1" dirty="0">
                <a:ea typeface="Times New Roman" panose="02020603050405020304" pitchFamily="18" charset="0"/>
              </a:rPr>
              <a:t> </a:t>
            </a:r>
            <a:endParaRPr lang="ru-RU" sz="2800" dirty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800" dirty="0">
                <a:ea typeface="Times New Roman" panose="02020603050405020304" pitchFamily="18" charset="0"/>
              </a:rPr>
              <a:t>Заключение, как и вступление, не оценивается по балловой шкале, но без него рассуждение будет выглядеть незавершенным, вы можете потерять баллы за логичность построения и цельность работы.   Поэтому советуем потратить силы на его создание! Как и вступление, заключение должно быть органично связано с основным текстом (и содержательно, и по стилю), быть небольшим по объему. </a:t>
            </a:r>
            <a:endParaRPr lang="ru-RU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5427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840" y="641959"/>
            <a:ext cx="8379725" cy="53922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457200" indent="270510" algn="ctr"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Приемы, используемые в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заключениях</a:t>
            </a:r>
            <a:endParaRPr lang="ru-RU" sz="24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270510" algn="just">
              <a:spcAft>
                <a:spcPts val="0"/>
              </a:spcAft>
              <a:tabLst>
                <a:tab pos="540385" algn="l"/>
              </a:tabLst>
            </a:pP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270510" algn="just"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Итог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(обобщение основных мыслей – своих или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авторских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Самая типичная и логичная концовка сочинения. Используя ее, следует избегать повтора уже высказанных мыслей, приберегать обобщающую мысль к концу сочинения.</a:t>
            </a: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«…</a:t>
            </a:r>
            <a:r>
              <a:rPr lang="ru-RU" sz="2400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Можно еще долго говорить об этой волнующей многих проблеме.   Ясно одно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никогда человек не станет полным владыкой природы: конечное не может быть сильнее вечного.  И только неоправданное самомнение может считать по-другому».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2927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137" y="269039"/>
            <a:ext cx="8270543" cy="61093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914400" indent="-457200" algn="just">
              <a:lnSpc>
                <a:spcPct val="115000"/>
              </a:lnSpc>
              <a:spcAft>
                <a:spcPts val="0"/>
              </a:spcAft>
              <a:buAutoNum type="arabicPeriod" startAt="2"/>
              <a:tabLst>
                <a:tab pos="540385" algn="l"/>
              </a:tabLst>
            </a:pPr>
            <a:r>
              <a:rPr lang="ru-RU" sz="2800" b="1" dirty="0" smtClean="0">
                <a:ea typeface="Times New Roman" panose="02020603050405020304" pitchFamily="18" charset="0"/>
              </a:rPr>
              <a:t>Призыв</a:t>
            </a:r>
            <a:r>
              <a:rPr lang="ru-RU" sz="2800" b="1" dirty="0">
                <a:ea typeface="Times New Roman" panose="02020603050405020304" pitchFamily="18" charset="0"/>
              </a:rPr>
              <a:t>, обращение к </a:t>
            </a:r>
            <a:r>
              <a:rPr lang="ru-RU" sz="2800" b="1" dirty="0" smtClean="0">
                <a:ea typeface="Times New Roman" panose="02020603050405020304" pitchFamily="18" charset="0"/>
              </a:rPr>
              <a:t>читателю</a:t>
            </a:r>
          </a:p>
          <a:p>
            <a:pPr marL="914400" indent="-457200" algn="just">
              <a:lnSpc>
                <a:spcPct val="115000"/>
              </a:lnSpc>
              <a:spcAft>
                <a:spcPts val="0"/>
              </a:spcAft>
              <a:buAutoNum type="arabicPeriod" startAt="2"/>
              <a:tabLst>
                <a:tab pos="540385" algn="l"/>
              </a:tabLst>
            </a:pPr>
            <a:endParaRPr lang="ru-RU" sz="2400" dirty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Также один из излюбленных приемов в сочинениях выпускников. Помните, что,  прибегая к нему, не стоит опускаться до слишком явной назидательности. Ваши призывы не должны быть банальны.</a:t>
            </a: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>
                <a:ea typeface="Times New Roman" panose="02020603050405020304" pitchFamily="18" charset="0"/>
              </a:rPr>
              <a:t>«Итак, перед тем как включить телевизор или компьютер и погрузиться в чудесный, но ненастоящий мир, подумайте о том, нет ли вокруг вас людей, которые нуждаются в утешении, помощи, просто в добром, живом слове. </a:t>
            </a:r>
            <a:r>
              <a:rPr lang="ru-RU" sz="2400" i="1" u="sng" dirty="0">
                <a:ea typeface="Times New Roman" panose="02020603050405020304" pitchFamily="18" charset="0"/>
              </a:rPr>
              <a:t>Вспомните:</a:t>
            </a:r>
            <a:r>
              <a:rPr lang="ru-RU" sz="2400" i="1" dirty="0">
                <a:ea typeface="Times New Roman" panose="02020603050405020304" pitchFamily="18" charset="0"/>
              </a:rPr>
              <a:t> вас окружает подлинный мир, полный звуков, красок, ощущений. </a:t>
            </a:r>
            <a:r>
              <a:rPr lang="ru-RU" sz="2400" i="1" u="sng" dirty="0">
                <a:ea typeface="Times New Roman" panose="02020603050405020304" pitchFamily="18" charset="0"/>
              </a:rPr>
              <a:t>Подумайте</a:t>
            </a:r>
            <a:r>
              <a:rPr lang="ru-RU" sz="2400" i="1" dirty="0">
                <a:ea typeface="Times New Roman" panose="02020603050405020304" pitchFamily="18" charset="0"/>
              </a:rPr>
              <a:t>: кем вы хотите быть – творцом своей жизни или просто зрителем?»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77739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728" y="889187"/>
            <a:ext cx="8175009" cy="476438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 smtClean="0">
                <a:ea typeface="Times New Roman" panose="02020603050405020304" pitchFamily="18" charset="0"/>
              </a:rPr>
              <a:t>3. Открытый </a:t>
            </a:r>
            <a:r>
              <a:rPr lang="ru-RU" sz="2400" b="1" dirty="0">
                <a:ea typeface="Times New Roman" panose="02020603050405020304" pitchFamily="18" charset="0"/>
              </a:rPr>
              <a:t>вопрос (носит риторический характер либо требует дальнейшего обдумывания читателем)</a:t>
            </a:r>
            <a:endParaRPr lang="ru-RU" sz="2400" dirty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endParaRPr lang="ru-RU" sz="2400" dirty="0" smtClean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Этот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прием встречается реже предыдущего. Концовка в виде вопроса звучит выразительно, как бы аккордом. Чтобы аккорд не «размазался», старайтесь вопрос сделать коротким!</a:t>
            </a: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 smtClean="0">
                <a:ea typeface="Times New Roman" panose="02020603050405020304" pitchFamily="18" charset="0"/>
              </a:rPr>
              <a:t>«…</a:t>
            </a:r>
            <a:r>
              <a:rPr lang="ru-RU" sz="2400" i="1" dirty="0">
                <a:ea typeface="Times New Roman" panose="02020603050405020304" pitchFamily="18" charset="0"/>
              </a:rPr>
              <a:t>Душа  раскрывается в любви и страданиях, другого способа М. Пришвин не находит.   Да и есть ли он?»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8878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00752" y="552492"/>
            <a:ext cx="7465326" cy="52599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>
                <a:ea typeface="Times New Roman" panose="02020603050405020304" pitchFamily="18" charset="0"/>
              </a:rPr>
              <a:t>4.	</a:t>
            </a:r>
            <a:r>
              <a:rPr lang="ru-RU" sz="2800" b="1" dirty="0">
                <a:ea typeface="Times New Roman" panose="02020603050405020304" pitchFamily="18" charset="0"/>
              </a:rPr>
              <a:t>Перспектива</a:t>
            </a:r>
            <a:endParaRPr lang="ru-RU" sz="2800" dirty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Суть приема – попытка вписать обсуждаемую проблему в контекст более широкой проблемы, наметить перспективу дальнейшего разговора</a:t>
            </a: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.</a:t>
            </a: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endParaRPr lang="ru-RU" sz="24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>
                <a:ea typeface="Times New Roman" panose="02020603050405020304" pitchFamily="18" charset="0"/>
              </a:rPr>
              <a:t>«…</a:t>
            </a:r>
            <a:r>
              <a:rPr lang="ru-RU" sz="2400" i="1" u="sng" dirty="0">
                <a:ea typeface="Times New Roman" panose="02020603050405020304" pitchFamily="18" charset="0"/>
              </a:rPr>
              <a:t>Да, это так</a:t>
            </a:r>
            <a:r>
              <a:rPr lang="ru-RU" sz="2400" i="1" dirty="0">
                <a:ea typeface="Times New Roman" panose="02020603050405020304" pitchFamily="18" charset="0"/>
              </a:rPr>
              <a:t>: человек не должен быть меркантилен по отношению к природе.    Необходимо, прежде всего, ценить ее красоту.  И это часть более широкой проблемы: </a:t>
            </a:r>
            <a:r>
              <a:rPr lang="ru-RU" sz="2400" i="1" u="sng" dirty="0">
                <a:ea typeface="Times New Roman" panose="02020603050405020304" pitchFamily="18" charset="0"/>
              </a:rPr>
              <a:t>утрата</a:t>
            </a:r>
            <a:r>
              <a:rPr lang="ru-RU" sz="2400" i="1" dirty="0">
                <a:ea typeface="Times New Roman" panose="02020603050405020304" pitchFamily="18" charset="0"/>
              </a:rPr>
              <a:t> духовности, приводящая к утверждению потребительских ценностей,  </a:t>
            </a:r>
            <a:r>
              <a:rPr lang="ru-RU" sz="2400" i="1" u="sng" dirty="0">
                <a:ea typeface="Times New Roman" panose="02020603050405020304" pitchFamily="18" charset="0"/>
              </a:rPr>
              <a:t>становится знаком сегодняшней</a:t>
            </a:r>
            <a:r>
              <a:rPr lang="ru-RU" sz="2400" i="1" dirty="0">
                <a:ea typeface="Times New Roman" panose="02020603050405020304" pitchFamily="18" charset="0"/>
              </a:rPr>
              <a:t> цивилизации».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36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8075" y="305369"/>
            <a:ext cx="621655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ctr"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ФОРМУЛИРОВКА </a:t>
            </a:r>
            <a:r>
              <a:rPr lang="ru-RU" sz="2400" b="1" dirty="0">
                <a:solidFill>
                  <a:srgbClr val="0070C0"/>
                </a:solidFill>
              </a:rPr>
              <a:t>ПОЗИЦИИ АВТОРА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21006" y="767034"/>
            <a:ext cx="15906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u-RU" sz="3200" b="1" dirty="0">
                <a:solidFill>
                  <a:srgbClr val="C00000"/>
                </a:solidFill>
              </a:rPr>
              <a:t>Важно!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35779" y="1351809"/>
            <a:ext cx="8361145" cy="51891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</a:pPr>
            <a:r>
              <a:rPr lang="ru-RU" sz="2400" b="1" dirty="0" smtClean="0">
                <a:ea typeface="Times New Roman" panose="02020603050405020304" pitchFamily="18" charset="0"/>
              </a:rPr>
              <a:t>1. Позиция </a:t>
            </a:r>
            <a:r>
              <a:rPr lang="ru-RU" sz="2400" b="1" dirty="0">
                <a:ea typeface="Times New Roman" panose="02020603050405020304" pitchFamily="18" charset="0"/>
              </a:rPr>
              <a:t>автора </a:t>
            </a:r>
            <a:r>
              <a:rPr lang="ru-RU" sz="2400" b="1" dirty="0" smtClean="0">
                <a:ea typeface="Times New Roman" panose="02020603050405020304" pitchFamily="18" charset="0"/>
              </a:rPr>
              <a:t>– должна соотноситься со  сформулированной проблемой, может звучать прямо </a:t>
            </a:r>
            <a:r>
              <a:rPr lang="ru-RU" sz="2400" b="1" dirty="0">
                <a:ea typeface="Times New Roman" panose="02020603050405020304" pitchFamily="18" charset="0"/>
              </a:rPr>
              <a:t>или косвенно, через авторское слово или через художественные образы</a:t>
            </a:r>
            <a:r>
              <a:rPr lang="ru-RU" sz="2400" b="1" dirty="0" smtClean="0">
                <a:ea typeface="Times New Roman" panose="02020603050405020304" pitchFamily="18" charset="0"/>
              </a:rPr>
              <a:t>. </a:t>
            </a:r>
          </a:p>
          <a:p>
            <a:pPr indent="270510" algn="just">
              <a:lnSpc>
                <a:spcPct val="115000"/>
              </a:lnSpc>
            </a:pPr>
            <a:r>
              <a:rPr lang="ru-RU" sz="2400" b="1" dirty="0" smtClean="0">
                <a:ea typeface="Times New Roman" panose="02020603050405020304" pitchFamily="18" charset="0"/>
              </a:rPr>
              <a:t>2. В публицистике (в художественных текстах намного реже) чаще </a:t>
            </a:r>
            <a:r>
              <a:rPr lang="ru-RU" sz="2400" b="1" dirty="0">
                <a:ea typeface="Times New Roman" panose="02020603050405020304" pitchFamily="18" charset="0"/>
              </a:rPr>
              <a:t>всего бывает </a:t>
            </a:r>
            <a:r>
              <a:rPr lang="ru-RU" sz="2400" b="1" dirty="0" smtClean="0">
                <a:ea typeface="Times New Roman" panose="02020603050405020304" pitchFamily="18" charset="0"/>
              </a:rPr>
              <a:t>явно сформулированной,  а в  текстах художественного стиля чаще всего голос </a:t>
            </a:r>
            <a:r>
              <a:rPr lang="ru-RU" sz="2400" b="1" dirty="0">
                <a:ea typeface="Times New Roman" panose="02020603050405020304" pitchFamily="18" charset="0"/>
              </a:rPr>
              <a:t>автора бывает </a:t>
            </a:r>
            <a:r>
              <a:rPr lang="ru-RU" sz="2400" b="1" dirty="0" smtClean="0">
                <a:ea typeface="Times New Roman" panose="02020603050405020304" pitchFamily="18" charset="0"/>
              </a:rPr>
              <a:t>скрыт.</a:t>
            </a:r>
          </a:p>
          <a:p>
            <a:pPr indent="270510" algn="just">
              <a:lnSpc>
                <a:spcPct val="115000"/>
              </a:lnSpc>
            </a:pPr>
            <a:r>
              <a:rPr lang="ru-RU" sz="2400" b="1" dirty="0" smtClean="0">
                <a:ea typeface="Times New Roman" panose="02020603050405020304" pitchFamily="18" charset="0"/>
              </a:rPr>
              <a:t> 3. Объем этой структурной части – 1-2 предложения. Она может находиться в любой части сочинения: сразу после вступления, после формулировки проблемы,  после комментария проблемы (чаще всего).</a:t>
            </a:r>
            <a:endParaRPr lang="ru-RU" sz="2400" b="1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9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8615" y="542887"/>
            <a:ext cx="8011236" cy="55139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971550" indent="-514350" algn="just">
              <a:lnSpc>
                <a:spcPct val="115000"/>
              </a:lnSpc>
              <a:spcAft>
                <a:spcPts val="0"/>
              </a:spcAft>
              <a:buAutoNum type="arabicPeriod" startAt="5"/>
              <a:tabLst>
                <a:tab pos="540385" algn="l"/>
              </a:tabLst>
            </a:pPr>
            <a:r>
              <a:rPr lang="ru-RU" sz="2800" b="1" dirty="0" smtClean="0">
                <a:ea typeface="Times New Roman" panose="02020603050405020304" pitchFamily="18" charset="0"/>
              </a:rPr>
              <a:t>Цитата </a:t>
            </a:r>
          </a:p>
          <a:p>
            <a:pPr marL="971550" indent="-514350" algn="just">
              <a:lnSpc>
                <a:spcPct val="115000"/>
              </a:lnSpc>
              <a:spcAft>
                <a:spcPts val="0"/>
              </a:spcAft>
              <a:buAutoNum type="arabicPeriod" startAt="5"/>
              <a:tabLst>
                <a:tab pos="540385" algn="l"/>
              </a:tabLst>
            </a:pPr>
            <a:endParaRPr lang="ru-RU" sz="2800" dirty="0" smtClean="0"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Следует </a:t>
            </a:r>
            <a:r>
              <a:rPr lang="ru-RU" sz="2800" b="1" dirty="0">
                <a:solidFill>
                  <a:srgbClr val="C00000"/>
                </a:solidFill>
                <a:ea typeface="Times New Roman" panose="02020603050405020304" pitchFamily="18" charset="0"/>
              </a:rPr>
              <a:t>помнить, что далеко не каждая цитата будет уместна в заключении. Это должно быть высказывание, достаточно полно выражающее мысли автора. Уместно использование небольшого фрагмента, который содержит ключевые слова текста или цитаты из другого источника, точно отражающие позицию автора исходного текста</a:t>
            </a:r>
            <a:r>
              <a:rPr lang="ru-RU" sz="28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0281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8268" y="1121199"/>
            <a:ext cx="7458502" cy="39149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>
                <a:ea typeface="Times New Roman" panose="02020603050405020304" pitchFamily="18" charset="0"/>
              </a:rPr>
              <a:t>«Кто хоть раз в жизни не поражался этой способности собаки верно и преданно любить? Замечательно сказано: ”Если бы люди могли любить, как собаки, мир стал бы раем</a:t>
            </a:r>
            <a:r>
              <a:rPr lang="ru-RU" sz="2400" i="1" dirty="0" smtClean="0">
                <a:ea typeface="Times New Roman" panose="02020603050405020304" pitchFamily="18" charset="0"/>
              </a:rPr>
              <a:t>…”».</a:t>
            </a:r>
            <a:endParaRPr lang="ru-RU" sz="2400" dirty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>
                <a:ea typeface="Times New Roman" panose="02020603050405020304" pitchFamily="18" charset="0"/>
              </a:rPr>
              <a:t>«…Обращаясь к  загадке рождения  души, способности ее к росту, не стоит забывать и о том, что процесс этот бесконечен: ”Чем больше заполняется наша душа, тем вместительнее она становится” (М. Монтень)». </a:t>
            </a:r>
            <a:endParaRPr lang="ru-RU" sz="24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97811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728" y="315829"/>
            <a:ext cx="8338782" cy="61093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800" b="1" dirty="0">
                <a:ea typeface="Times New Roman" panose="02020603050405020304" pitchFamily="18" charset="0"/>
              </a:rPr>
              <a:t>6.	Умолчание</a:t>
            </a:r>
            <a:endParaRPr lang="ru-RU" sz="2800" dirty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endParaRPr lang="ru-RU" sz="2400" b="1" dirty="0" smtClean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Один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из красивых приемов открытого заключения. Являет собой фразу, заканчивающуюся  многоточием и содержащую элемент недосказанности, философичности. Может использоваться в совокупности с другими приемами заключений, например </a:t>
            </a: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                       с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цитированием.</a:t>
            </a: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endParaRPr lang="ru-RU" sz="2400" i="1" dirty="0" smtClean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 smtClean="0">
                <a:ea typeface="Times New Roman" panose="02020603050405020304" pitchFamily="18" charset="0"/>
              </a:rPr>
              <a:t>«</a:t>
            </a:r>
            <a:r>
              <a:rPr lang="ru-RU" sz="2400" i="1" dirty="0">
                <a:ea typeface="Times New Roman" panose="02020603050405020304" pitchFamily="18" charset="0"/>
              </a:rPr>
              <a:t>И только после смерти героя поняли они, что такой же ангельской была и Сашкина душа. «Женщины не выдержали и в голос заплакали, а пришедший с ними директор школы опустил голову». Но поздно, не услышит…»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44193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46" y="666172"/>
            <a:ext cx="8338781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>
                <a:ea typeface="Times New Roman" panose="02020603050405020304" pitchFamily="18" charset="0"/>
              </a:rPr>
              <a:t>7.	</a:t>
            </a:r>
            <a:r>
              <a:rPr lang="ru-RU" sz="2800" b="1" dirty="0">
                <a:ea typeface="Times New Roman" panose="02020603050405020304" pitchFamily="18" charset="0"/>
              </a:rPr>
              <a:t>Фраза, содержащая яркий образ (метафору, каламбур, символ)</a:t>
            </a:r>
            <a:endParaRPr lang="ru-RU" sz="2800" dirty="0"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endParaRPr lang="ru-RU" sz="2400" b="1" dirty="0" smtClean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b="1" dirty="0" smtClean="0">
                <a:solidFill>
                  <a:srgbClr val="C00000"/>
                </a:solidFill>
                <a:ea typeface="Times New Roman" panose="02020603050405020304" pitchFamily="18" charset="0"/>
              </a:rPr>
              <a:t>Употребляется </a:t>
            </a:r>
            <a:r>
              <a:rPr lang="ru-RU" sz="2400" b="1" dirty="0">
                <a:solidFill>
                  <a:srgbClr val="C00000"/>
                </a:solidFill>
                <a:ea typeface="Times New Roman" panose="02020603050405020304" pitchFamily="18" charset="0"/>
              </a:rPr>
              <a:t>обычно в качестве последней фразы текста и поэтому используется в сочетании с другими приемами  заключений.</a:t>
            </a:r>
          </a:p>
          <a:p>
            <a:pPr marL="457200" indent="270510" algn="just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sz="2400" i="1" dirty="0">
                <a:ea typeface="Times New Roman" panose="02020603050405020304" pitchFamily="18" charset="0"/>
              </a:rPr>
              <a:t>«Итак,  С. Залыгин  приводит  нас  к  очень  важному  пониманию:  каждая эпоха решает  свои  проблемы,  чтобы  не  прервалась  цепочка  жизни.  Задача  нашего  времени – прийти  к  согласию  с  природой,  и  литература  должна  в  этом  помочь.  Земля  должна быть  нашим  чистым,  светлым  и  белопарусным  кораблем»</a:t>
            </a:r>
            <a:r>
              <a:rPr lang="ru-RU" sz="2400" dirty="0">
                <a:ea typeface="Times New Roman" panose="02020603050405020304" pitchFamily="18" charset="0"/>
              </a:rPr>
              <a:t>.</a:t>
            </a:r>
            <a:endParaRPr lang="ru-RU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87526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7230" y="586854"/>
            <a:ext cx="7069540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ОСВОЕНИЕ ПРИЕМОВ ЗАКЛЮЧЕНИЙ</a:t>
            </a:r>
            <a:endParaRPr lang="ru-RU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52634" y="1441720"/>
            <a:ext cx="2770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«Узнай прием!»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37229" y="2690336"/>
            <a:ext cx="7383439" cy="22467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ea typeface="Times New Roman" panose="02020603050405020304" pitchFamily="18" charset="0"/>
              </a:rPr>
              <a:t>«Когда я держу в руках Красную книгу, то понимаю, что во многом мы уже опоздали. Очень не хочется, чтобы это издание стало многотомным. Пусть лучше многотонными будут наши усилия по спасению природы!»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917283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89714" y="740728"/>
            <a:ext cx="6830704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ea typeface="Times New Roman" panose="02020603050405020304" pitchFamily="18" charset="0"/>
              </a:rPr>
              <a:t>«Художественная литература дарит нам несметные сокровища человеческого духа! Разве имеет право кто-либо из нас отказываться от этого бесценного дара?»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91318" y="3563793"/>
            <a:ext cx="8175010" cy="18158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ea typeface="Times New Roman" panose="02020603050405020304" pitchFamily="18" charset="0"/>
              </a:rPr>
              <a:t>«Только способность испытывать радость от встречи с красотой делает человека культурным.  Как же это важно – не заглушить в себе эту способность, не растратить ее!»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8557833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4840" y="1386328"/>
            <a:ext cx="8229600" cy="5189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«Пронзительная тишина… Выплывающий из густого тумана белый хрустальный храм, похожий на видение… Потрясенный необыкновенным зрелищем, автор смотрит на это чудо, плывущее над волнами, и не может понять, явь это или сон. 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В атмосферу волшебной сказки нас погружают первые же строки этого рассказа. Астафьев рисует картину раннего туманного утра на озере Кубенском, куда приехал порыбачить. Туман и создает ощущение таинственной завесы, которая внезапно спадает, открывая великолепие одинокого, неожиданно, как будто ниоткуда появившегося храма. </a:t>
            </a:r>
            <a:endParaRPr lang="ru-RU" sz="2400" dirty="0">
              <a:solidFill>
                <a:srgbClr val="C00000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4840" y="449013"/>
            <a:ext cx="86253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Завершите сочинение, выразив свою позицию,  аргументировав ее, и напишите заключение.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31771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8615" y="211297"/>
            <a:ext cx="8284191" cy="60385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Автор стремится, с одной стороны, рассказать историю (реальную или легендарную) строительства  и  – позднее – варварского разрушения храма-памятника на озере Кубенском, а с </a:t>
            </a:r>
            <a:r>
              <a:rPr lang="ru-RU" sz="2400" dirty="0" smtClean="0">
                <a:ea typeface="Times New Roman" panose="02020603050405020304" pitchFamily="18" charset="0"/>
              </a:rPr>
              <a:t>другой</a:t>
            </a:r>
            <a:r>
              <a:rPr lang="ru-RU" sz="2400" dirty="0"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ea typeface="Times New Roman" panose="02020603050405020304" pitchFamily="18" charset="0"/>
              </a:rPr>
              <a:t>– </a:t>
            </a:r>
            <a:r>
              <a:rPr lang="ru-RU" sz="2400" dirty="0">
                <a:ea typeface="Times New Roman" panose="02020603050405020304" pitchFamily="18" charset="0"/>
              </a:rPr>
              <a:t>передать читателям необыкновенную красоту зрелища и свое чувство восхищения не только волшебным видением, но и упорством монахов, создавших это рукотворное чудо.   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Это восхищение автора невольно </a:t>
            </a:r>
            <a:r>
              <a:rPr lang="ru-RU" sz="2400" dirty="0" smtClean="0">
                <a:ea typeface="Times New Roman" panose="02020603050405020304" pitchFamily="18" charset="0"/>
              </a:rPr>
              <a:t>передается читателю,  заставляя его о </a:t>
            </a:r>
            <a:r>
              <a:rPr lang="ru-RU" sz="2400" dirty="0">
                <a:ea typeface="Times New Roman" panose="02020603050405020304" pitchFamily="18" charset="0"/>
              </a:rPr>
              <a:t>многом </a:t>
            </a:r>
            <a:r>
              <a:rPr lang="ru-RU" sz="2400" dirty="0" smtClean="0">
                <a:ea typeface="Times New Roman" panose="02020603050405020304" pitchFamily="18" charset="0"/>
              </a:rPr>
              <a:t>задуматься,  и прежде всего о проблеме величия и хрупкости  красоты природы,  созданной богом-творцом,  и </a:t>
            </a:r>
            <a:r>
              <a:rPr lang="ru-RU" sz="2400" dirty="0">
                <a:ea typeface="Times New Roman" panose="02020603050405020304" pitchFamily="18" charset="0"/>
              </a:rPr>
              <a:t>храмовой </a:t>
            </a:r>
            <a:r>
              <a:rPr lang="ru-RU" sz="2400" dirty="0" smtClean="0">
                <a:ea typeface="Times New Roman" panose="02020603050405020304" pitchFamily="18" charset="0"/>
              </a:rPr>
              <a:t>постройки, созданной человеком-творцом… Размышляя над этой </a:t>
            </a:r>
            <a:r>
              <a:rPr lang="ru-RU" sz="2400" u="sng" dirty="0" smtClean="0">
                <a:ea typeface="Times New Roman" panose="02020603050405020304" pitchFamily="18" charset="0"/>
              </a:rPr>
              <a:t>проблемой</a:t>
            </a:r>
            <a:r>
              <a:rPr lang="ru-RU" sz="2400" dirty="0" smtClean="0">
                <a:ea typeface="Times New Roman" panose="02020603050405020304" pitchFamily="18" charset="0"/>
              </a:rPr>
              <a:t>, автор </a:t>
            </a:r>
            <a:r>
              <a:rPr lang="ru-RU" sz="2400" u="sng" dirty="0" smtClean="0">
                <a:ea typeface="Times New Roman" panose="02020603050405020304" pitchFamily="18" charset="0"/>
              </a:rPr>
              <a:t>утверждает</a:t>
            </a:r>
            <a:r>
              <a:rPr lang="ru-RU" sz="2400" dirty="0" smtClean="0">
                <a:ea typeface="Times New Roman" panose="02020603050405020304" pitchFamily="18" charset="0"/>
              </a:rPr>
              <a:t> философскую </a:t>
            </a:r>
            <a:r>
              <a:rPr lang="ru-RU" sz="2400" u="sng" dirty="0" smtClean="0">
                <a:ea typeface="Times New Roman" panose="02020603050405020304" pitchFamily="18" charset="0"/>
              </a:rPr>
              <a:t>идею</a:t>
            </a:r>
            <a:r>
              <a:rPr lang="ru-RU" sz="2400" dirty="0" smtClean="0">
                <a:ea typeface="Times New Roman" panose="02020603050405020304" pitchFamily="18" charset="0"/>
              </a:rPr>
              <a:t> невозвратности утрат всего, что существует  в материальном мире…» </a:t>
            </a:r>
            <a:r>
              <a:rPr lang="ru-RU" dirty="0">
                <a:solidFill>
                  <a:srgbClr val="C00000"/>
                </a:solidFill>
                <a:ea typeface="Times New Roman" panose="02020603050405020304" pitchFamily="18" charset="0"/>
              </a:rPr>
              <a:t> </a:t>
            </a:r>
            <a:endParaRPr lang="ru-RU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7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68490" y="264425"/>
            <a:ext cx="8475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algn="just">
              <a:buAutoNum type="arabicPeriod"/>
            </a:pPr>
            <a:r>
              <a:rPr lang="ru-RU" sz="2400" b="1" dirty="0" smtClean="0">
                <a:solidFill>
                  <a:srgbClr val="0070C0"/>
                </a:solidFill>
              </a:rPr>
              <a:t>ФОРМУЛИРОВКА </a:t>
            </a:r>
            <a:r>
              <a:rPr lang="ru-RU" sz="2400" b="1" dirty="0">
                <a:solidFill>
                  <a:srgbClr val="0070C0"/>
                </a:solidFill>
              </a:rPr>
              <a:t>ПОЗИЦИИ </a:t>
            </a:r>
            <a:r>
              <a:rPr lang="ru-RU" sz="2400" b="1" dirty="0" smtClean="0">
                <a:solidFill>
                  <a:srgbClr val="0070C0"/>
                </a:solidFill>
              </a:rPr>
              <a:t>ПИШУЩЕГО  И АРГУМЕНТЫ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898" y="726090"/>
            <a:ext cx="8584441" cy="57554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300" b="1" dirty="0" smtClean="0"/>
              <a:t>Позиция пишущего должна </a:t>
            </a:r>
            <a:r>
              <a:rPr lang="ru-RU" sz="2300" b="1" dirty="0"/>
              <a:t>быть сформулирована четко, конкретно, лаконично и в целом выражать согласие, или несогласие, или частичное согласие с позицией автора текста. </a:t>
            </a:r>
            <a:r>
              <a:rPr lang="ru-RU" sz="2300" b="1" dirty="0" smtClean="0"/>
              <a:t> Содержать собственное высказывание – тезис, который далее будет иллюстрироваться. </a:t>
            </a:r>
          </a:p>
          <a:p>
            <a:pPr marL="457200" indent="-457200" algn="just">
              <a:buAutoNum type="arabicPeriod"/>
            </a:pPr>
            <a:r>
              <a:rPr lang="ru-RU" sz="2300" b="1" dirty="0" smtClean="0"/>
              <a:t> Иллюстрации (которые называются в критериях проверки аргументами) могут быть из жизненного опыта или литературы,  причем за наличие хотя бы одного аргумента из литературы пишущий получает высший балл за аргументацию.</a:t>
            </a:r>
          </a:p>
          <a:p>
            <a:pPr marL="457200" indent="-457200" algn="just">
              <a:buAutoNum type="arabicPeriod"/>
            </a:pPr>
            <a:r>
              <a:rPr lang="ru-RU" sz="2300" b="1" dirty="0" smtClean="0"/>
              <a:t>Подробно были представлены и тот, и другой вид аргументов.</a:t>
            </a:r>
          </a:p>
          <a:p>
            <a:pPr marL="457200" indent="-457200" algn="just">
              <a:buAutoNum type="arabicPeriod"/>
            </a:pPr>
            <a:r>
              <a:rPr lang="ru-RU" sz="2300" b="1" dirty="0" smtClean="0"/>
              <a:t>Наконец,  мы говорили о принципах компоновки этих аргументов – принципе контраста и усиления.</a:t>
            </a:r>
          </a:p>
          <a:p>
            <a:pPr marL="457200" indent="-457200" algn="just">
              <a:buAutoNum type="arabicPeriod"/>
            </a:pPr>
            <a:r>
              <a:rPr lang="ru-RU" sz="2300" b="1" dirty="0" smtClean="0"/>
              <a:t>Объем данной структурной части должен быть равен приблизительно половине объема всего сочинения.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73708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05218" y="368489"/>
            <a:ext cx="7792872" cy="1869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ВСЕ ОСНОВНЫЕ СТРУКТУРНЫЕ ЧАСТИ  </a:t>
            </a:r>
          </a:p>
          <a:p>
            <a:pPr algn="ctr"/>
            <a:r>
              <a:rPr lang="ru-RU" sz="2400" b="1" dirty="0" smtClean="0"/>
              <a:t>БЫЛИ БОЛЕЕ ИЛИ МЕНЕЕ ПОСЛЕДОВАТЕЛЬНО ПРОРАБОТАНЫ В ТЕОРИИ И НА ПРАКТИКЕ</a:t>
            </a:r>
            <a:endParaRPr lang="ru-RU" sz="24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546" y="3207224"/>
            <a:ext cx="8502555" cy="31662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ru-RU" sz="2200" b="1" dirty="0" smtClean="0">
                <a:solidFill>
                  <a:srgbClr val="002060"/>
                </a:solidFill>
              </a:rPr>
              <a:t>ОБЪЯСНЕНИЕ ТРЕБОВАНИЙ В СООТВЕТСТВИИ С КРИТЕРИЯМИ;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b="1" dirty="0" smtClean="0">
                <a:solidFill>
                  <a:srgbClr val="002060"/>
                </a:solidFill>
              </a:rPr>
              <a:t>РАБОТА С ОБРАЗЦАМИ;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b="1" dirty="0" smtClean="0">
                <a:solidFill>
                  <a:srgbClr val="002060"/>
                </a:solidFill>
              </a:rPr>
              <a:t>РАБОТА С НЕУДАЧНЫМИ ОТРЫВКАМИ,  РЕДАКТИРОВАНИЕ;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200" b="1" dirty="0" smtClean="0">
                <a:solidFill>
                  <a:srgbClr val="002060"/>
                </a:solidFill>
              </a:rPr>
              <a:t>САМОСТОЯТЕЛЬНАЯ РАБОТА ПО СОЗДАНИЮ СТРУКТУРНЫХ ЧАСТЕЙ ИЛИ ИХ  </a:t>
            </a:r>
            <a:r>
              <a:rPr lang="ru-RU" sz="2200" b="1" dirty="0" smtClean="0">
                <a:solidFill>
                  <a:srgbClr val="002060"/>
                </a:solidFill>
              </a:rPr>
              <a:t>СОЧЕТАНИЙ («ПРОДОЛЖИ…», «ВСТАВЬ…», «ДОПИШИ»).</a:t>
            </a:r>
            <a:endParaRPr lang="ru-RU" sz="2200" b="1" dirty="0">
              <a:solidFill>
                <a:srgbClr val="002060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 rot="16200000">
            <a:off x="4230806" y="2388357"/>
            <a:ext cx="941696" cy="941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994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431704" y="1218464"/>
            <a:ext cx="6282817" cy="33486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702024" y="230344"/>
            <a:ext cx="7861110" cy="6250675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лилиния 3"/>
          <p:cNvSpPr/>
          <p:nvPr/>
        </p:nvSpPr>
        <p:spPr>
          <a:xfrm>
            <a:off x="419015" y="2383120"/>
            <a:ext cx="566018" cy="2278283"/>
          </a:xfrm>
          <a:custGeom>
            <a:avLst/>
            <a:gdLst>
              <a:gd name="connsiteX0" fmla="*/ 304316 w 566018"/>
              <a:gd name="connsiteY0" fmla="*/ 278193 h 2278283"/>
              <a:gd name="connsiteX1" fmla="*/ 4066 w 566018"/>
              <a:gd name="connsiteY1" fmla="*/ 46181 h 2278283"/>
              <a:gd name="connsiteX2" fmla="*/ 126895 w 566018"/>
              <a:gd name="connsiteY2" fmla="*/ 1083411 h 2278283"/>
              <a:gd name="connsiteX3" fmla="*/ 72304 w 566018"/>
              <a:gd name="connsiteY3" fmla="*/ 2216176 h 2278283"/>
              <a:gd name="connsiteX4" fmla="*/ 522681 w 566018"/>
              <a:gd name="connsiteY4" fmla="*/ 2134289 h 2278283"/>
              <a:gd name="connsiteX5" fmla="*/ 522681 w 566018"/>
              <a:gd name="connsiteY5" fmla="*/ 2175232 h 2278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6018" h="2278283">
                <a:moveTo>
                  <a:pt x="304316" y="278193"/>
                </a:moveTo>
                <a:cubicBezTo>
                  <a:pt x="168976" y="95085"/>
                  <a:pt x="33636" y="-88022"/>
                  <a:pt x="4066" y="46181"/>
                </a:cubicBezTo>
                <a:cubicBezTo>
                  <a:pt x="-25504" y="180384"/>
                  <a:pt x="115522" y="721745"/>
                  <a:pt x="126895" y="1083411"/>
                </a:cubicBezTo>
                <a:cubicBezTo>
                  <a:pt x="138268" y="1445077"/>
                  <a:pt x="6340" y="2041030"/>
                  <a:pt x="72304" y="2216176"/>
                </a:cubicBezTo>
                <a:cubicBezTo>
                  <a:pt x="138268" y="2391322"/>
                  <a:pt x="447618" y="2141113"/>
                  <a:pt x="522681" y="2134289"/>
                </a:cubicBezTo>
                <a:cubicBezTo>
                  <a:pt x="597744" y="2127465"/>
                  <a:pt x="560212" y="2151348"/>
                  <a:pt x="522681" y="2175232"/>
                </a:cubicBez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142198" y="2520265"/>
            <a:ext cx="573206" cy="2359356"/>
          </a:xfrm>
          <a:prstGeom prst="rect">
            <a:avLst/>
          </a:prstGeom>
        </p:spPr>
      </p:pic>
      <p:sp>
        <p:nvSpPr>
          <p:cNvPr id="6" name="Полилиния 5"/>
          <p:cNvSpPr/>
          <p:nvPr/>
        </p:nvSpPr>
        <p:spPr>
          <a:xfrm>
            <a:off x="655093" y="-405736"/>
            <a:ext cx="7640294" cy="1624200"/>
          </a:xfrm>
          <a:custGeom>
            <a:avLst/>
            <a:gdLst>
              <a:gd name="connsiteX0" fmla="*/ 960108 w 7640294"/>
              <a:gd name="connsiteY0" fmla="*/ 1624200 h 1624200"/>
              <a:gd name="connsiteX1" fmla="*/ 223128 w 7640294"/>
              <a:gd name="connsiteY1" fmla="*/ 1187472 h 1624200"/>
              <a:gd name="connsiteX2" fmla="*/ 1192120 w 7640294"/>
              <a:gd name="connsiteY2" fmla="*/ 1310302 h 1624200"/>
              <a:gd name="connsiteX3" fmla="*/ 4764 w 7640294"/>
              <a:gd name="connsiteY3" fmla="*/ 518731 h 1624200"/>
              <a:gd name="connsiteX4" fmla="*/ 1738030 w 7640294"/>
              <a:gd name="connsiteY4" fmla="*/ 1023699 h 1624200"/>
              <a:gd name="connsiteX5" fmla="*/ 769039 w 7640294"/>
              <a:gd name="connsiteY5" fmla="*/ 245776 h 1624200"/>
              <a:gd name="connsiteX6" fmla="*/ 2734317 w 7640294"/>
              <a:gd name="connsiteY6" fmla="*/ 941812 h 1624200"/>
              <a:gd name="connsiteX7" fmla="*/ 2270293 w 7640294"/>
              <a:gd name="connsiteY7" fmla="*/ 245776 h 1624200"/>
              <a:gd name="connsiteX8" fmla="*/ 3184693 w 7640294"/>
              <a:gd name="connsiteY8" fmla="*/ 573322 h 1624200"/>
              <a:gd name="connsiteX9" fmla="*/ 3471296 w 7640294"/>
              <a:gd name="connsiteY9" fmla="*/ 117 h 1624200"/>
              <a:gd name="connsiteX10" fmla="*/ 4099093 w 7640294"/>
              <a:gd name="connsiteY10" fmla="*/ 518731 h 1624200"/>
              <a:gd name="connsiteX11" fmla="*/ 5054436 w 7640294"/>
              <a:gd name="connsiteY11" fmla="*/ 27412 h 1624200"/>
              <a:gd name="connsiteX12" fmla="*/ 5068084 w 7640294"/>
              <a:gd name="connsiteY12" fmla="*/ 737096 h 1624200"/>
              <a:gd name="connsiteX13" fmla="*/ 7047009 w 7640294"/>
              <a:gd name="connsiteY13" fmla="*/ 150242 h 1624200"/>
              <a:gd name="connsiteX14" fmla="*/ 5968836 w 7640294"/>
              <a:gd name="connsiteY14" fmla="*/ 941812 h 1624200"/>
              <a:gd name="connsiteX15" fmla="*/ 7633863 w 7640294"/>
              <a:gd name="connsiteY15" fmla="*/ 1050994 h 1624200"/>
              <a:gd name="connsiteX16" fmla="*/ 6582985 w 7640294"/>
              <a:gd name="connsiteY16" fmla="*/ 1501370 h 1624200"/>
              <a:gd name="connsiteX17" fmla="*/ 6582985 w 7640294"/>
              <a:gd name="connsiteY17" fmla="*/ 1501370 h 162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40294" h="1624200">
                <a:moveTo>
                  <a:pt x="960108" y="1624200"/>
                </a:moveTo>
                <a:cubicBezTo>
                  <a:pt x="572283" y="1431994"/>
                  <a:pt x="184459" y="1239788"/>
                  <a:pt x="223128" y="1187472"/>
                </a:cubicBezTo>
                <a:cubicBezTo>
                  <a:pt x="261797" y="1135156"/>
                  <a:pt x="1228514" y="1421759"/>
                  <a:pt x="1192120" y="1310302"/>
                </a:cubicBezTo>
                <a:cubicBezTo>
                  <a:pt x="1155726" y="1198845"/>
                  <a:pt x="-86221" y="566498"/>
                  <a:pt x="4764" y="518731"/>
                </a:cubicBezTo>
                <a:cubicBezTo>
                  <a:pt x="95749" y="470964"/>
                  <a:pt x="1610651" y="1069192"/>
                  <a:pt x="1738030" y="1023699"/>
                </a:cubicBezTo>
                <a:cubicBezTo>
                  <a:pt x="1865409" y="978206"/>
                  <a:pt x="602991" y="259424"/>
                  <a:pt x="769039" y="245776"/>
                </a:cubicBezTo>
                <a:cubicBezTo>
                  <a:pt x="935087" y="232128"/>
                  <a:pt x="2484108" y="941812"/>
                  <a:pt x="2734317" y="941812"/>
                </a:cubicBezTo>
                <a:cubicBezTo>
                  <a:pt x="2984526" y="941812"/>
                  <a:pt x="2195230" y="307191"/>
                  <a:pt x="2270293" y="245776"/>
                </a:cubicBezTo>
                <a:cubicBezTo>
                  <a:pt x="2345356" y="184361"/>
                  <a:pt x="2984526" y="614265"/>
                  <a:pt x="3184693" y="573322"/>
                </a:cubicBezTo>
                <a:cubicBezTo>
                  <a:pt x="3384860" y="532379"/>
                  <a:pt x="3318896" y="9215"/>
                  <a:pt x="3471296" y="117"/>
                </a:cubicBezTo>
                <a:cubicBezTo>
                  <a:pt x="3623696" y="-8981"/>
                  <a:pt x="3835236" y="514182"/>
                  <a:pt x="4099093" y="518731"/>
                </a:cubicBezTo>
                <a:cubicBezTo>
                  <a:pt x="4362950" y="523280"/>
                  <a:pt x="4892938" y="-8982"/>
                  <a:pt x="5054436" y="27412"/>
                </a:cubicBezTo>
                <a:cubicBezTo>
                  <a:pt x="5215934" y="63806"/>
                  <a:pt x="4735989" y="716624"/>
                  <a:pt x="5068084" y="737096"/>
                </a:cubicBezTo>
                <a:cubicBezTo>
                  <a:pt x="5400179" y="757568"/>
                  <a:pt x="6896884" y="116123"/>
                  <a:pt x="7047009" y="150242"/>
                </a:cubicBezTo>
                <a:cubicBezTo>
                  <a:pt x="7197134" y="184361"/>
                  <a:pt x="5871027" y="791687"/>
                  <a:pt x="5968836" y="941812"/>
                </a:cubicBezTo>
                <a:cubicBezTo>
                  <a:pt x="6066645" y="1091937"/>
                  <a:pt x="7531505" y="957734"/>
                  <a:pt x="7633863" y="1050994"/>
                </a:cubicBezTo>
                <a:cubicBezTo>
                  <a:pt x="7736221" y="1144254"/>
                  <a:pt x="6582985" y="1501370"/>
                  <a:pt x="6582985" y="1501370"/>
                </a:cubicBezTo>
                <a:lnTo>
                  <a:pt x="6582985" y="1501370"/>
                </a:lnTo>
              </a:path>
            </a:pathLst>
          </a:custGeom>
          <a:solidFill>
            <a:srgbClr val="FFC0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2434220" y="4677162"/>
            <a:ext cx="3683502" cy="1196021"/>
          </a:xfrm>
          <a:custGeom>
            <a:avLst/>
            <a:gdLst>
              <a:gd name="connsiteX0" fmla="*/ 76968 w 3683502"/>
              <a:gd name="connsiteY0" fmla="*/ 4020 h 1196021"/>
              <a:gd name="connsiteX1" fmla="*/ 1400801 w 3683502"/>
              <a:gd name="connsiteY1" fmla="*/ 1164080 h 1196021"/>
              <a:gd name="connsiteX2" fmla="*/ 3666329 w 3683502"/>
              <a:gd name="connsiteY2" fmla="*/ 795590 h 1196021"/>
              <a:gd name="connsiteX3" fmla="*/ 76968 w 3683502"/>
              <a:gd name="connsiteY3" fmla="*/ 4020 h 1196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83502" h="1196021">
                <a:moveTo>
                  <a:pt x="76968" y="4020"/>
                </a:moveTo>
                <a:cubicBezTo>
                  <a:pt x="-300620" y="65435"/>
                  <a:pt x="802574" y="1032152"/>
                  <a:pt x="1400801" y="1164080"/>
                </a:cubicBezTo>
                <a:cubicBezTo>
                  <a:pt x="1999028" y="1296008"/>
                  <a:pt x="3882419" y="988933"/>
                  <a:pt x="3666329" y="795590"/>
                </a:cubicBezTo>
                <a:cubicBezTo>
                  <a:pt x="3450240" y="602247"/>
                  <a:pt x="454556" y="-57395"/>
                  <a:pt x="76968" y="402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3566315" y="4913194"/>
            <a:ext cx="969582" cy="700813"/>
          </a:xfrm>
          <a:custGeom>
            <a:avLst/>
            <a:gdLst>
              <a:gd name="connsiteX0" fmla="*/ 145876 w 969582"/>
              <a:gd name="connsiteY0" fmla="*/ 0 h 700813"/>
              <a:gd name="connsiteX1" fmla="*/ 9398 w 969582"/>
              <a:gd name="connsiteY1" fmla="*/ 464024 h 700813"/>
              <a:gd name="connsiteX2" fmla="*/ 377888 w 969582"/>
              <a:gd name="connsiteY2" fmla="*/ 532263 h 700813"/>
              <a:gd name="connsiteX3" fmla="*/ 555309 w 969582"/>
              <a:gd name="connsiteY3" fmla="*/ 40943 h 700813"/>
              <a:gd name="connsiteX4" fmla="*/ 432479 w 969582"/>
              <a:gd name="connsiteY4" fmla="*/ 600502 h 700813"/>
              <a:gd name="connsiteX5" fmla="*/ 800969 w 969582"/>
              <a:gd name="connsiteY5" fmla="*/ 655093 h 700813"/>
              <a:gd name="connsiteX6" fmla="*/ 964742 w 969582"/>
              <a:gd name="connsiteY6" fmla="*/ 109182 h 700813"/>
              <a:gd name="connsiteX7" fmla="*/ 910151 w 969582"/>
              <a:gd name="connsiteY7" fmla="*/ 122830 h 700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69582" h="700813">
                <a:moveTo>
                  <a:pt x="145876" y="0"/>
                </a:moveTo>
                <a:cubicBezTo>
                  <a:pt x="58302" y="187657"/>
                  <a:pt x="-29271" y="375314"/>
                  <a:pt x="9398" y="464024"/>
                </a:cubicBezTo>
                <a:cubicBezTo>
                  <a:pt x="48067" y="552734"/>
                  <a:pt x="286903" y="602776"/>
                  <a:pt x="377888" y="532263"/>
                </a:cubicBezTo>
                <a:cubicBezTo>
                  <a:pt x="468873" y="461750"/>
                  <a:pt x="546211" y="29570"/>
                  <a:pt x="555309" y="40943"/>
                </a:cubicBezTo>
                <a:cubicBezTo>
                  <a:pt x="564408" y="52316"/>
                  <a:pt x="391536" y="498144"/>
                  <a:pt x="432479" y="600502"/>
                </a:cubicBezTo>
                <a:cubicBezTo>
                  <a:pt x="473422" y="702860"/>
                  <a:pt x="712259" y="736979"/>
                  <a:pt x="800969" y="655093"/>
                </a:cubicBezTo>
                <a:cubicBezTo>
                  <a:pt x="889679" y="573207"/>
                  <a:pt x="946545" y="197892"/>
                  <a:pt x="964742" y="109182"/>
                </a:cubicBezTo>
                <a:cubicBezTo>
                  <a:pt x="982939" y="20472"/>
                  <a:pt x="946545" y="71651"/>
                  <a:pt x="910151" y="122830"/>
                </a:cubicBezTo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583974" y="1373764"/>
            <a:ext cx="6308498" cy="3539430"/>
          </a:xfrm>
          <a:prstGeom prst="rect">
            <a:avLst/>
          </a:prstGeom>
          <a:solidFill>
            <a:schemeClr val="bg1">
              <a:lumMod val="95000"/>
              <a:alpha val="81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dirty="0" smtClean="0"/>
              <a:t>МНОГОВАРИАНТНОСТЬ ИСХОДНЫХ ТЕКСТОВ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МНОГОВАРИАНТНОСТЬ НАПИСАНИЯ КАЖДОЙ ЧАСТИ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МНОГОВАРИАНТНОСТЬ ПОСЛЕДОВАТЕЛЬНОСТИ ЧАСТЕЙ</a:t>
            </a:r>
          </a:p>
          <a:p>
            <a:pPr marL="342900" indent="-342900">
              <a:buAutoNum type="arabicPeriod"/>
            </a:pPr>
            <a:r>
              <a:rPr lang="ru-RU" sz="2800" dirty="0" smtClean="0"/>
              <a:t>МНОГОВАРИАНТНОСТЬ СТИЛЕЙ ОБРАЗЦОВЫХ СОЧИНЕНИЙ</a:t>
            </a:r>
            <a:endParaRPr lang="ru-RU" sz="2800" dirty="0"/>
          </a:p>
        </p:txBody>
      </p:sp>
      <p:sp>
        <p:nvSpPr>
          <p:cNvPr id="13" name="Полилиния 12"/>
          <p:cNvSpPr/>
          <p:nvPr/>
        </p:nvSpPr>
        <p:spPr>
          <a:xfrm>
            <a:off x="2575845" y="230344"/>
            <a:ext cx="3410692" cy="1271449"/>
          </a:xfrm>
          <a:custGeom>
            <a:avLst/>
            <a:gdLst>
              <a:gd name="connsiteX0" fmla="*/ 358424 w 3410692"/>
              <a:gd name="connsiteY0" fmla="*/ 970659 h 1271449"/>
              <a:gd name="connsiteX1" fmla="*/ 17230 w 3410692"/>
              <a:gd name="connsiteY1" fmla="*/ 533931 h 1271449"/>
              <a:gd name="connsiteX2" fmla="*/ 836095 w 3410692"/>
              <a:gd name="connsiteY2" fmla="*/ 752295 h 1271449"/>
              <a:gd name="connsiteX3" fmla="*/ 1149994 w 3410692"/>
              <a:gd name="connsiteY3" fmla="*/ 274623 h 1271449"/>
              <a:gd name="connsiteX4" fmla="*/ 1491188 w 3410692"/>
              <a:gd name="connsiteY4" fmla="*/ 547578 h 1271449"/>
              <a:gd name="connsiteX5" fmla="*/ 1846030 w 3410692"/>
              <a:gd name="connsiteY5" fmla="*/ 1668 h 1271449"/>
              <a:gd name="connsiteX6" fmla="*/ 2132633 w 3410692"/>
              <a:gd name="connsiteY6" fmla="*/ 370157 h 1271449"/>
              <a:gd name="connsiteX7" fmla="*/ 2487474 w 3410692"/>
              <a:gd name="connsiteY7" fmla="*/ 151793 h 1271449"/>
              <a:gd name="connsiteX8" fmla="*/ 2678543 w 3410692"/>
              <a:gd name="connsiteY8" fmla="*/ 861477 h 1271449"/>
              <a:gd name="connsiteX9" fmla="*/ 3319988 w 3410692"/>
              <a:gd name="connsiteY9" fmla="*/ 574874 h 1271449"/>
              <a:gd name="connsiteX10" fmla="*/ 3319988 w 3410692"/>
              <a:gd name="connsiteY10" fmla="*/ 1175375 h 1271449"/>
              <a:gd name="connsiteX11" fmla="*/ 2514770 w 3410692"/>
              <a:gd name="connsiteY11" fmla="*/ 1257262 h 1271449"/>
              <a:gd name="connsiteX12" fmla="*/ 2391940 w 3410692"/>
              <a:gd name="connsiteY12" fmla="*/ 1038898 h 1271449"/>
              <a:gd name="connsiteX13" fmla="*/ 2391940 w 3410692"/>
              <a:gd name="connsiteY13" fmla="*/ 1025250 h 1271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410692" h="1271449">
                <a:moveTo>
                  <a:pt x="358424" y="970659"/>
                </a:moveTo>
                <a:cubicBezTo>
                  <a:pt x="148021" y="770492"/>
                  <a:pt x="-62382" y="570325"/>
                  <a:pt x="17230" y="533931"/>
                </a:cubicBezTo>
                <a:cubicBezTo>
                  <a:pt x="96842" y="497537"/>
                  <a:pt x="647301" y="795513"/>
                  <a:pt x="836095" y="752295"/>
                </a:cubicBezTo>
                <a:cubicBezTo>
                  <a:pt x="1024889" y="709077"/>
                  <a:pt x="1040812" y="308742"/>
                  <a:pt x="1149994" y="274623"/>
                </a:cubicBezTo>
                <a:cubicBezTo>
                  <a:pt x="1259176" y="240504"/>
                  <a:pt x="1375182" y="593070"/>
                  <a:pt x="1491188" y="547578"/>
                </a:cubicBezTo>
                <a:cubicBezTo>
                  <a:pt x="1607194" y="502086"/>
                  <a:pt x="1739123" y="31238"/>
                  <a:pt x="1846030" y="1668"/>
                </a:cubicBezTo>
                <a:cubicBezTo>
                  <a:pt x="1952937" y="-27902"/>
                  <a:pt x="2025726" y="345136"/>
                  <a:pt x="2132633" y="370157"/>
                </a:cubicBezTo>
                <a:cubicBezTo>
                  <a:pt x="2239540" y="395178"/>
                  <a:pt x="2396489" y="69906"/>
                  <a:pt x="2487474" y="151793"/>
                </a:cubicBezTo>
                <a:cubicBezTo>
                  <a:pt x="2578459" y="233680"/>
                  <a:pt x="2539791" y="790964"/>
                  <a:pt x="2678543" y="861477"/>
                </a:cubicBezTo>
                <a:cubicBezTo>
                  <a:pt x="2817295" y="931990"/>
                  <a:pt x="3213080" y="522558"/>
                  <a:pt x="3319988" y="574874"/>
                </a:cubicBezTo>
                <a:cubicBezTo>
                  <a:pt x="3426896" y="627190"/>
                  <a:pt x="3454191" y="1061644"/>
                  <a:pt x="3319988" y="1175375"/>
                </a:cubicBezTo>
                <a:cubicBezTo>
                  <a:pt x="3185785" y="1289106"/>
                  <a:pt x="2669445" y="1280008"/>
                  <a:pt x="2514770" y="1257262"/>
                </a:cubicBezTo>
                <a:cubicBezTo>
                  <a:pt x="2360095" y="1234516"/>
                  <a:pt x="2412412" y="1077567"/>
                  <a:pt x="2391940" y="1038898"/>
                </a:cubicBezTo>
                <a:cubicBezTo>
                  <a:pt x="2371468" y="1000229"/>
                  <a:pt x="2381704" y="1012739"/>
                  <a:pt x="2391940" y="1025250"/>
                </a:cubicBezTo>
              </a:path>
            </a:pathLst>
          </a:custGeom>
          <a:solidFill>
            <a:srgbClr val="CC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986537" y="271159"/>
            <a:ext cx="6687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4596" y="145150"/>
            <a:ext cx="1530229" cy="1926503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474" y="-389612"/>
            <a:ext cx="1243466" cy="156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63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4189863" y="4572000"/>
            <a:ext cx="1528549" cy="29764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676715" y="3866330"/>
            <a:ext cx="1327549" cy="30988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08314" y="3364349"/>
            <a:ext cx="8431186" cy="3046988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2400" dirty="0" smtClean="0"/>
              <a:t>Что такое музыка и какую роль она играет в жизни человека?</a:t>
            </a:r>
          </a:p>
          <a:p>
            <a:r>
              <a:rPr lang="ru-RU" sz="2400" dirty="0" smtClean="0"/>
              <a:t>Именно об этой проблеме размышляет В.П. Астафьев в своем тексте. </a:t>
            </a:r>
          </a:p>
          <a:p>
            <a:pPr algn="just"/>
            <a:r>
              <a:rPr lang="ru-RU" sz="2400" dirty="0" smtClean="0"/>
              <a:t>    Автор взволнован этой проблемой и раскрывает ее на примере воспоминаний о собственной жизни. Когда он был ребенком,  музыка (полонез Огинского) открыла ему любовь к родине. </a:t>
            </a:r>
            <a:r>
              <a:rPr lang="ru-RU" sz="2400" dirty="0"/>
              <a:t>М</a:t>
            </a:r>
            <a:r>
              <a:rPr lang="ru-RU" sz="2400" dirty="0" smtClean="0"/>
              <a:t>альчик понял,  что «он теперь не сирота», а все вокруг – «это и есть его родина». В следующей части текста мы</a:t>
            </a:r>
            <a:endParaRPr lang="ru-RU" sz="2400" dirty="0"/>
          </a:p>
        </p:txBody>
      </p:sp>
      <p:sp>
        <p:nvSpPr>
          <p:cNvPr id="2" name="Овал 1"/>
          <p:cNvSpPr/>
          <p:nvPr/>
        </p:nvSpPr>
        <p:spPr>
          <a:xfrm>
            <a:off x="558008" y="812436"/>
            <a:ext cx="1637730" cy="253848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 rot="1082740">
            <a:off x="960817" y="1098294"/>
            <a:ext cx="200531" cy="6005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571" y="1282162"/>
            <a:ext cx="292633" cy="603556"/>
          </a:xfrm>
          <a:prstGeom prst="rect">
            <a:avLst/>
          </a:prstGeom>
        </p:spPr>
      </p:pic>
      <p:sp>
        <p:nvSpPr>
          <p:cNvPr id="8" name="Полилиния 7"/>
          <p:cNvSpPr/>
          <p:nvPr/>
        </p:nvSpPr>
        <p:spPr>
          <a:xfrm>
            <a:off x="1087882" y="1282162"/>
            <a:ext cx="45694" cy="260035"/>
          </a:xfrm>
          <a:custGeom>
            <a:avLst/>
            <a:gdLst>
              <a:gd name="connsiteX0" fmla="*/ 3939 w 45694"/>
              <a:gd name="connsiteY0" fmla="*/ 260035 h 260035"/>
              <a:gd name="connsiteX1" fmla="*/ 3939 w 45694"/>
              <a:gd name="connsiteY1" fmla="*/ 82614 h 260035"/>
              <a:gd name="connsiteX2" fmla="*/ 44882 w 45694"/>
              <a:gd name="connsiteY2" fmla="*/ 728 h 260035"/>
              <a:gd name="connsiteX3" fmla="*/ 31234 w 45694"/>
              <a:gd name="connsiteY3" fmla="*/ 41671 h 260035"/>
              <a:gd name="connsiteX4" fmla="*/ 31234 w 45694"/>
              <a:gd name="connsiteY4" fmla="*/ 28023 h 260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694" h="260035">
                <a:moveTo>
                  <a:pt x="3939" y="260035"/>
                </a:moveTo>
                <a:cubicBezTo>
                  <a:pt x="527" y="192933"/>
                  <a:pt x="-2885" y="125832"/>
                  <a:pt x="3939" y="82614"/>
                </a:cubicBezTo>
                <a:cubicBezTo>
                  <a:pt x="10763" y="39396"/>
                  <a:pt x="40333" y="7552"/>
                  <a:pt x="44882" y="728"/>
                </a:cubicBezTo>
                <a:cubicBezTo>
                  <a:pt x="49431" y="-6096"/>
                  <a:pt x="33509" y="37122"/>
                  <a:pt x="31234" y="41671"/>
                </a:cubicBezTo>
                <a:cubicBezTo>
                  <a:pt x="28959" y="46220"/>
                  <a:pt x="30096" y="37121"/>
                  <a:pt x="31234" y="28023"/>
                </a:cubicBezTo>
              </a:path>
            </a:pathLst>
          </a:custGeom>
          <a:solidFill>
            <a:schemeClr val="tx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9177" y="1412179"/>
            <a:ext cx="128027" cy="304826"/>
          </a:xfrm>
          <a:prstGeom prst="rect">
            <a:avLst/>
          </a:prstGeom>
        </p:spPr>
      </p:pic>
      <p:sp>
        <p:nvSpPr>
          <p:cNvPr id="11" name="Полилиния 10"/>
          <p:cNvSpPr/>
          <p:nvPr/>
        </p:nvSpPr>
        <p:spPr>
          <a:xfrm>
            <a:off x="736515" y="1824578"/>
            <a:ext cx="423545" cy="395390"/>
          </a:xfrm>
          <a:custGeom>
            <a:avLst/>
            <a:gdLst>
              <a:gd name="connsiteX0" fmla="*/ 423545 w 423545"/>
              <a:gd name="connsiteY0" fmla="*/ 31518 h 395390"/>
              <a:gd name="connsiteX1" fmla="*/ 464 w 423545"/>
              <a:gd name="connsiteY1" fmla="*/ 31518 h 395390"/>
              <a:gd name="connsiteX2" fmla="*/ 341658 w 423545"/>
              <a:gd name="connsiteY2" fmla="*/ 359064 h 395390"/>
              <a:gd name="connsiteX3" fmla="*/ 382601 w 423545"/>
              <a:gd name="connsiteY3" fmla="*/ 372712 h 395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3545" h="395390">
                <a:moveTo>
                  <a:pt x="423545" y="31518"/>
                </a:moveTo>
                <a:cubicBezTo>
                  <a:pt x="218828" y="4222"/>
                  <a:pt x="14112" y="-23073"/>
                  <a:pt x="464" y="31518"/>
                </a:cubicBezTo>
                <a:cubicBezTo>
                  <a:pt x="-13184" y="86109"/>
                  <a:pt x="277969" y="302198"/>
                  <a:pt x="341658" y="359064"/>
                </a:cubicBezTo>
                <a:cubicBezTo>
                  <a:pt x="405347" y="415930"/>
                  <a:pt x="393974" y="394321"/>
                  <a:pt x="382601" y="372712"/>
                </a:cubicBezTo>
              </a:path>
            </a:pathLst>
          </a:custGeom>
          <a:noFill/>
          <a:ln w="762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rot="19893923">
            <a:off x="1191249" y="2426470"/>
            <a:ext cx="698063" cy="44696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rot="8207480">
            <a:off x="2047877" y="1259049"/>
            <a:ext cx="415802" cy="786976"/>
          </a:xfrm>
          <a:custGeom>
            <a:avLst/>
            <a:gdLst>
              <a:gd name="connsiteX0" fmla="*/ 0 w 415802"/>
              <a:gd name="connsiteY0" fmla="*/ 287002 h 786976"/>
              <a:gd name="connsiteX1" fmla="*/ 395785 w 415802"/>
              <a:gd name="connsiteY1" fmla="*/ 399 h 786976"/>
              <a:gd name="connsiteX2" fmla="*/ 341194 w 415802"/>
              <a:gd name="connsiteY2" fmla="*/ 341593 h 786976"/>
              <a:gd name="connsiteX3" fmla="*/ 409433 w 415802"/>
              <a:gd name="connsiteY3" fmla="*/ 778321 h 786976"/>
              <a:gd name="connsiteX4" fmla="*/ 150125 w 415802"/>
              <a:gd name="connsiteY4" fmla="*/ 614548 h 786976"/>
              <a:gd name="connsiteX5" fmla="*/ 272955 w 415802"/>
              <a:gd name="connsiteY5" fmla="*/ 396184 h 786976"/>
              <a:gd name="connsiteX6" fmla="*/ 68239 w 415802"/>
              <a:gd name="connsiteY6" fmla="*/ 300650 h 786976"/>
              <a:gd name="connsiteX7" fmla="*/ 95534 w 415802"/>
              <a:gd name="connsiteY7" fmla="*/ 273354 h 786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5802" h="786976">
                <a:moveTo>
                  <a:pt x="0" y="287002"/>
                </a:moveTo>
                <a:cubicBezTo>
                  <a:pt x="169459" y="139151"/>
                  <a:pt x="338919" y="-8699"/>
                  <a:pt x="395785" y="399"/>
                </a:cubicBezTo>
                <a:cubicBezTo>
                  <a:pt x="452651" y="9497"/>
                  <a:pt x="338919" y="211939"/>
                  <a:pt x="341194" y="341593"/>
                </a:cubicBezTo>
                <a:cubicBezTo>
                  <a:pt x="343469" y="471247"/>
                  <a:pt x="441278" y="732829"/>
                  <a:pt x="409433" y="778321"/>
                </a:cubicBezTo>
                <a:cubicBezTo>
                  <a:pt x="377588" y="823814"/>
                  <a:pt x="172871" y="678237"/>
                  <a:pt x="150125" y="614548"/>
                </a:cubicBezTo>
                <a:cubicBezTo>
                  <a:pt x="127379" y="550859"/>
                  <a:pt x="286603" y="448500"/>
                  <a:pt x="272955" y="396184"/>
                </a:cubicBezTo>
                <a:cubicBezTo>
                  <a:pt x="259307" y="343868"/>
                  <a:pt x="97809" y="321122"/>
                  <a:pt x="68239" y="300650"/>
                </a:cubicBezTo>
                <a:cubicBezTo>
                  <a:pt x="38669" y="280178"/>
                  <a:pt x="67101" y="276766"/>
                  <a:pt x="95534" y="273354"/>
                </a:cubicBezTo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408314" y="884693"/>
            <a:ext cx="695004" cy="695004"/>
          </a:xfrm>
          <a:prstGeom prst="rect">
            <a:avLst/>
          </a:prstGeom>
        </p:spPr>
      </p:pic>
      <p:sp>
        <p:nvSpPr>
          <p:cNvPr id="16" name="Полилиния 15"/>
          <p:cNvSpPr/>
          <p:nvPr/>
        </p:nvSpPr>
        <p:spPr>
          <a:xfrm>
            <a:off x="1326880" y="333418"/>
            <a:ext cx="868858" cy="839225"/>
          </a:xfrm>
          <a:custGeom>
            <a:avLst/>
            <a:gdLst>
              <a:gd name="connsiteX0" fmla="*/ 36217 w 868858"/>
              <a:gd name="connsiteY0" fmla="*/ 505575 h 839225"/>
              <a:gd name="connsiteX1" fmla="*/ 8922 w 868858"/>
              <a:gd name="connsiteY1" fmla="*/ 608 h 839225"/>
              <a:gd name="connsiteX2" fmla="*/ 172695 w 868858"/>
              <a:gd name="connsiteY2" fmla="*/ 396393 h 839225"/>
              <a:gd name="connsiteX3" fmla="*/ 377411 w 868858"/>
              <a:gd name="connsiteY3" fmla="*/ 109790 h 839225"/>
              <a:gd name="connsiteX4" fmla="*/ 309173 w 868858"/>
              <a:gd name="connsiteY4" fmla="*/ 601110 h 839225"/>
              <a:gd name="connsiteX5" fmla="*/ 745901 w 868858"/>
              <a:gd name="connsiteY5" fmla="*/ 410041 h 839225"/>
              <a:gd name="connsiteX6" fmla="*/ 513889 w 868858"/>
              <a:gd name="connsiteY6" fmla="*/ 682996 h 839225"/>
              <a:gd name="connsiteX7" fmla="*/ 868731 w 868858"/>
              <a:gd name="connsiteY7" fmla="*/ 669348 h 839225"/>
              <a:gd name="connsiteX8" fmla="*/ 554832 w 868858"/>
              <a:gd name="connsiteY8" fmla="*/ 819474 h 839225"/>
              <a:gd name="connsiteX9" fmla="*/ 554832 w 868858"/>
              <a:gd name="connsiteY9" fmla="*/ 833122 h 839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68858" h="839225">
                <a:moveTo>
                  <a:pt x="36217" y="505575"/>
                </a:moveTo>
                <a:cubicBezTo>
                  <a:pt x="11196" y="262190"/>
                  <a:pt x="-13824" y="18805"/>
                  <a:pt x="8922" y="608"/>
                </a:cubicBezTo>
                <a:cubicBezTo>
                  <a:pt x="31668" y="-17589"/>
                  <a:pt x="111280" y="378196"/>
                  <a:pt x="172695" y="396393"/>
                </a:cubicBezTo>
                <a:cubicBezTo>
                  <a:pt x="234110" y="414590"/>
                  <a:pt x="354665" y="75671"/>
                  <a:pt x="377411" y="109790"/>
                </a:cubicBezTo>
                <a:cubicBezTo>
                  <a:pt x="400157" y="143909"/>
                  <a:pt x="247758" y="551068"/>
                  <a:pt x="309173" y="601110"/>
                </a:cubicBezTo>
                <a:cubicBezTo>
                  <a:pt x="370588" y="651152"/>
                  <a:pt x="711782" y="396393"/>
                  <a:pt x="745901" y="410041"/>
                </a:cubicBezTo>
                <a:cubicBezTo>
                  <a:pt x="780020" y="423689"/>
                  <a:pt x="493417" y="639778"/>
                  <a:pt x="513889" y="682996"/>
                </a:cubicBezTo>
                <a:cubicBezTo>
                  <a:pt x="534361" y="726214"/>
                  <a:pt x="861907" y="646602"/>
                  <a:pt x="868731" y="669348"/>
                </a:cubicBezTo>
                <a:cubicBezTo>
                  <a:pt x="875555" y="692094"/>
                  <a:pt x="607148" y="792178"/>
                  <a:pt x="554832" y="819474"/>
                </a:cubicBezTo>
                <a:cubicBezTo>
                  <a:pt x="502516" y="846770"/>
                  <a:pt x="528674" y="839946"/>
                  <a:pt x="554832" y="833122"/>
                </a:cubicBezTo>
              </a:path>
            </a:pathLst>
          </a:cu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Блок-схема: перфолента 16"/>
          <p:cNvSpPr/>
          <p:nvPr/>
        </p:nvSpPr>
        <p:spPr>
          <a:xfrm>
            <a:off x="3102301" y="453658"/>
            <a:ext cx="4788610" cy="939885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004264" y="631214"/>
            <a:ext cx="38486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«ОСТОРОЖНЫЙ»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42618" y="1761549"/>
            <a:ext cx="6506255" cy="132343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ЕДИНЫЙ ПЛАН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ОДИНАКОВЫЕ КЛИШЕ С ТЕРМИНОЛОГИЕЙ КРИТЕРИЕВ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ОДНОЗНАЧНЫЙ СХЕМАТИЗМ АРГУМЕНТОВ</a:t>
            </a:r>
          </a:p>
          <a:p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СТИЛЬ ОТЧЕТА О ПРОДЕЛАННОЙ РАБОТЕ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1135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dd34b34b95ae9493c76db834cb2b9aea9b5c962"/>
</p:tagLst>
</file>

<file path=ppt/theme/theme1.xml><?xml version="1.0" encoding="utf-8"?>
<a:theme xmlns:a="http://schemas.openxmlformats.org/drawingml/2006/main" name="Тема1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</Template>
  <TotalTime>14032</TotalTime>
  <Words>4322</Words>
  <Application>Microsoft Office PowerPoint</Application>
  <PresentationFormat>Экран (4:3)</PresentationFormat>
  <Paragraphs>241</Paragraphs>
  <Slides>57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57</vt:i4>
      </vt:variant>
    </vt:vector>
  </HeadingPairs>
  <TitlesOfParts>
    <vt:vector size="64" baseType="lpstr">
      <vt:lpstr>Arial</vt:lpstr>
      <vt:lpstr>BirchCTT</vt:lpstr>
      <vt:lpstr>Calibri</vt:lpstr>
      <vt:lpstr>Segoe UI Semibold</vt:lpstr>
      <vt:lpstr>Times New Roman</vt:lpstr>
      <vt:lpstr>Тема12</vt:lpstr>
      <vt:lpstr>Документ Microsoft Word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J_shiva@outlook.com</dc:creator>
  <cp:lastModifiedBy>DNS</cp:lastModifiedBy>
  <cp:revision>153</cp:revision>
  <dcterms:created xsi:type="dcterms:W3CDTF">2016-01-05T11:42:49Z</dcterms:created>
  <dcterms:modified xsi:type="dcterms:W3CDTF">2016-10-27T13:52:07Z</dcterms:modified>
</cp:coreProperties>
</file>